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4"/>
  </p:sldMasterIdLst>
  <p:notesMasterIdLst>
    <p:notesMasterId r:id="rId54"/>
  </p:notesMasterIdLst>
  <p:handoutMasterIdLst>
    <p:handoutMasterId r:id="rId55"/>
  </p:handoutMasterIdLst>
  <p:sldIdLst>
    <p:sldId id="267"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292929"/>
    <a:srgbClr val="5F5F5F"/>
    <a:srgbClr val="000000"/>
    <a:srgbClr val="5B7F95"/>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47" autoAdjust="0"/>
    <p:restoredTop sz="94660"/>
  </p:normalViewPr>
  <p:slideViewPr>
    <p:cSldViewPr>
      <p:cViewPr varScale="1">
        <p:scale>
          <a:sx n="116" d="100"/>
          <a:sy n="116" d="100"/>
        </p:scale>
        <p:origin x="-576" y="-72"/>
      </p:cViewPr>
      <p:guideLst>
        <p:guide orient="horz" pos="410"/>
        <p:guide pos="65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indent="0" algn="ctr" defTabSz="914400">
            <a:lnSpc>
              <a:spcPct val="100000"/>
            </a:lnSpc>
            <a:spcBef>
              <a:spcPct val="0"/>
            </a:spcBef>
            <a:spcAft>
              <a:spcPct val="0"/>
            </a:spcAft>
            <a:buNone/>
            <a:tabLst/>
          </a:pPr>
          <a:r>
            <a:rPr lang="fr-BE" sz="2400" b="0" i="0" u="none" strike="noStrike" cap="none" baseline="0">
              <a:ln>
                <a:noFill/>
              </a:ln>
              <a:solidFill>
                <a:srgbClr val="000000"/>
              </a:solidFill>
              <a:effectLst/>
              <a:latin typeface="Arial Narrow"/>
              <a:cs typeface="Arial"/>
            </a:rPr>
            <a:t>Résistance</a:t>
          </a: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fr-BE" sz="1800" b="0" i="0" u="none" strike="noStrike" cap="none" baseline="0">
              <a:ln>
                <a:noFill/>
              </a:ln>
              <a:solidFill>
                <a:srgbClr val="000000"/>
              </a:solidFill>
              <a:effectLst/>
              <a:latin typeface="Arial Narrow"/>
              <a:cs typeface="Arial"/>
            </a:rPr>
            <a:t>Coupe transversale</a:t>
          </a:r>
        </a:p>
        <a:p>
          <a:pPr marL="0" marR="0" indent="0" algn="ctr" defTabSz="914400">
            <a:lnSpc>
              <a:spcPct val="100000"/>
            </a:lnSpc>
            <a:spcBef>
              <a:spcPct val="0"/>
            </a:spcBef>
            <a:spcAft>
              <a:spcPct val="0"/>
            </a:spcAft>
            <a:buNone/>
            <a:tabLst/>
          </a:pPr>
          <a:r>
            <a:rPr lang="fr-BE" sz="1800" b="0" i="0" u="none" strike="noStrike" cap="none" baseline="0">
              <a:ln>
                <a:noFill/>
              </a:ln>
              <a:solidFill>
                <a:srgbClr val="000000"/>
              </a:solidFill>
              <a:effectLst/>
              <a:latin typeface="Arial Narrow"/>
              <a:cs typeface="Arial"/>
            </a:rPr>
            <a:t>Forme</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fr-BE" sz="1800" b="0" i="0" u="none" strike="noStrike" cap="none" baseline="0">
              <a:ln>
                <a:noFill/>
              </a:ln>
              <a:solidFill>
                <a:srgbClr val="000000"/>
              </a:solidFill>
              <a:effectLst/>
              <a:latin typeface="Arial Narrow"/>
              <a:cs typeface="Arial"/>
            </a:rPr>
            <a:t>Matériau</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73238">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chemeClr val="tx1"/>
        </a:solidFill>
      </dgm:spPr>
      <dgm:t>
        <a:bodyPr/>
        <a:lstStyle/>
        <a:p>
          <a:pPr marL="0" marR="0" indent="0" algn="ctr" defTabSz="914400">
            <a:lnSpc>
              <a:spcPct val="100000"/>
            </a:lnSpc>
            <a:spcBef>
              <a:spcPct val="0"/>
            </a:spcBef>
            <a:spcAft>
              <a:spcPct val="0"/>
            </a:spcAft>
            <a:buNone/>
            <a:tabLst/>
          </a:pPr>
          <a:r>
            <a:rPr lang="fr-BE" sz="1600" b="0" i="0" u="none" strike="noStrike" cap="none" baseline="0">
              <a:ln>
                <a:noFill/>
              </a:ln>
              <a:solidFill>
                <a:srgbClr val="FFFFFF"/>
              </a:solidFill>
              <a:effectLst/>
              <a:latin typeface="Arial Narrow"/>
              <a:cs typeface="Arial"/>
            </a:rPr>
            <a:t>Modèle</a:t>
          </a:r>
        </a:p>
      </dgm:t>
    </dgm:pt>
    <dgm:pt modelId="{234200E0-2075-445B-AA29-57E5D890CDD3}" type="parTrans" cxnId="{3EF6794D-7BD3-4A2E-B913-5F620D9B2D36}">
      <dgm:prSet/>
      <dgm:spPr/>
      <dgm:t>
        <a:bodyPr/>
        <a:lstStyle/>
        <a:p>
          <a:endParaRPr lang="en-US" sz="1600">
            <a:latin typeface="Arial Narrow" pitchFamily="34" charset="0"/>
          </a:endParaRPr>
        </a:p>
      </dgm:t>
    </dgm:pt>
    <dgm:pt modelId="{207A1F4F-AA57-47D1-99B3-292E4D3F6ED0}" type="sibTrans" cxnId="{3EF6794D-7BD3-4A2E-B913-5F620D9B2D36}">
      <dgm:prSet/>
      <dgm:spPr/>
      <dgm:t>
        <a:bodyPr/>
        <a:lstStyle/>
        <a:p>
          <a:endParaRPr lang="en-US" sz="1600">
            <a:latin typeface="Arial Narrow" pitchFamily="34" charset="0"/>
          </a:endParaRPr>
        </a:p>
      </dgm:t>
    </dgm:pt>
    <dgm:pt modelId="{DF5C2737-F90F-4A72-81AE-4958E2F82436}">
      <dgm:prSet custT="1"/>
      <dgm:spPr>
        <a:solidFill>
          <a:schemeClr val="tx1"/>
        </a:solidFill>
      </dgm:spPr>
      <dgm:t>
        <a:bodyPr/>
        <a:lstStyle/>
        <a:p>
          <a:pPr marL="0" marR="0" indent="0" algn="ctr" defTabSz="914400">
            <a:lnSpc>
              <a:spcPct val="100000"/>
            </a:lnSpc>
            <a:spcBef>
              <a:spcPct val="0"/>
            </a:spcBef>
            <a:spcAft>
              <a:spcPct val="0"/>
            </a:spcAft>
            <a:buNone/>
            <a:tabLst/>
          </a:pPr>
          <a:r>
            <a:rPr lang="fr-BE" sz="1600" b="0" i="0" u="none" strike="noStrike" cap="none" baseline="0" smtClean="0">
              <a:ln>
                <a:noFill/>
              </a:ln>
              <a:solidFill>
                <a:srgbClr val="FFFFFF"/>
              </a:solidFill>
              <a:effectLst/>
              <a:latin typeface="Arial Narrow"/>
              <a:cs typeface="Arial"/>
            </a:rPr>
            <a:t>Pré-traitement</a:t>
          </a:r>
          <a:endParaRPr lang="fr-BE" sz="1600" b="0" i="0" u="none" strike="noStrike" cap="none" baseline="0">
            <a:ln>
              <a:noFill/>
            </a:ln>
            <a:solidFill>
              <a:srgbClr val="FFFFFF"/>
            </a:solidFill>
            <a:effectLst/>
            <a:latin typeface="Arial Narrow"/>
            <a:cs typeface="Arial"/>
          </a:endParaRPr>
        </a:p>
      </dgm:t>
    </dgm:pt>
    <dgm:pt modelId="{AF437589-CC1C-4E9A-9188-3B9E34B8FD3C}" type="parTrans" cxnId="{89F3500D-838F-41AF-8CBC-635FEEE5FD8D}">
      <dgm:prSet/>
      <dgm:spPr>
        <a:ln>
          <a:solidFill>
            <a:srgbClr val="5B7F95"/>
          </a:solidFill>
        </a:ln>
      </dgm:spPr>
      <dgm:t>
        <a:bodyPr/>
        <a:lstStyle/>
        <a:p>
          <a:endParaRPr lang="en-US" sz="1600">
            <a:latin typeface="Arial Narrow" pitchFamily="34" charset="0"/>
          </a:endParaRPr>
        </a:p>
      </dgm:t>
    </dgm:pt>
    <dgm:pt modelId="{849C7B87-D8F6-4260-ADC0-96DA0732CDE5}" type="sibTrans" cxnId="{89F3500D-838F-41AF-8CBC-635FEEE5FD8D}">
      <dgm:prSet/>
      <dgm:spPr/>
      <dgm:t>
        <a:bodyPr/>
        <a:lstStyle/>
        <a:p>
          <a:endParaRPr lang="en-US" sz="1600">
            <a:latin typeface="Arial Narrow" pitchFamily="34" charset="0"/>
          </a:endParaRPr>
        </a:p>
      </dgm:t>
    </dgm:pt>
    <dgm:pt modelId="{E324647D-5575-4BC7-B6D8-BD9FBC48D8A1}">
      <dgm:prSet custT="1"/>
      <dgm:spPr>
        <a:solidFill>
          <a:schemeClr val="tx1"/>
        </a:solidFill>
      </dgm:spPr>
      <dgm:t>
        <a:bodyPr/>
        <a:lstStyle/>
        <a:p>
          <a:pPr marL="0" marR="0" indent="0" algn="ctr" defTabSz="914400">
            <a:lnSpc>
              <a:spcPct val="100000"/>
            </a:lnSpc>
            <a:spcBef>
              <a:spcPct val="0"/>
            </a:spcBef>
            <a:spcAft>
              <a:spcPct val="0"/>
            </a:spcAft>
            <a:buNone/>
            <a:tabLst/>
          </a:pPr>
          <a:r>
            <a:rPr lang="fr-BE" sz="1600" b="0" i="0" u="none" strike="noStrike" cap="none" baseline="0">
              <a:ln>
                <a:noFill/>
              </a:ln>
              <a:solidFill>
                <a:srgbClr val="FFFFFF"/>
              </a:solidFill>
              <a:effectLst/>
              <a:latin typeface="Arial Narrow"/>
              <a:cs typeface="Arial"/>
            </a:rPr>
            <a:t>Analyse</a:t>
          </a:r>
        </a:p>
      </dgm:t>
    </dgm:pt>
    <dgm:pt modelId="{D0046DBD-9055-478D-898B-235DB3CBD278}" type="parTrans" cxnId="{489F3155-1367-48FB-82C2-24DDA56B4CC7}">
      <dgm:prSet/>
      <dgm:spPr>
        <a:ln>
          <a:solidFill>
            <a:srgbClr val="5B7F95"/>
          </a:solidFill>
        </a:ln>
      </dgm:spPr>
      <dgm:t>
        <a:bodyPr/>
        <a:lstStyle/>
        <a:p>
          <a:endParaRPr lang="en-US" sz="1600">
            <a:latin typeface="Arial Narrow" pitchFamily="34" charset="0"/>
          </a:endParaRPr>
        </a:p>
      </dgm:t>
    </dgm:pt>
    <dgm:pt modelId="{0EB45073-5467-4D1D-90FF-9A55B8890F15}" type="sibTrans" cxnId="{489F3155-1367-48FB-82C2-24DDA56B4CC7}">
      <dgm:prSet/>
      <dgm:spPr/>
      <dgm:t>
        <a:bodyPr/>
        <a:lstStyle/>
        <a:p>
          <a:endParaRPr lang="en-US" sz="1600">
            <a:latin typeface="Arial Narrow" pitchFamily="34" charset="0"/>
          </a:endParaRPr>
        </a:p>
      </dgm:t>
    </dgm:pt>
    <dgm:pt modelId="{6E841DE6-6C12-4C35-8269-77EFEF4A2646}">
      <dgm:prSet custT="1"/>
      <dgm:spPr>
        <a:solidFill>
          <a:schemeClr val="tx1"/>
        </a:solidFill>
      </dgm:spPr>
      <dgm:t>
        <a:bodyPr/>
        <a:lstStyle/>
        <a:p>
          <a:pPr marL="0" marR="0" indent="0" algn="ctr" defTabSz="914400">
            <a:lnSpc>
              <a:spcPct val="100000"/>
            </a:lnSpc>
            <a:spcBef>
              <a:spcPct val="0"/>
            </a:spcBef>
            <a:spcAft>
              <a:spcPct val="0"/>
            </a:spcAft>
            <a:buNone/>
            <a:tabLst/>
          </a:pPr>
          <a:r>
            <a:rPr lang="fr-BE" sz="1600" b="0" i="0" u="none" strike="noStrike" cap="none" baseline="0">
              <a:ln>
                <a:noFill/>
              </a:ln>
              <a:solidFill>
                <a:srgbClr val="FFFFFF"/>
              </a:solidFill>
              <a:effectLst/>
              <a:latin typeface="Arial Narrow"/>
              <a:cs typeface="Arial"/>
            </a:rPr>
            <a:t>Post-traitement</a:t>
          </a:r>
        </a:p>
      </dgm:t>
    </dgm:pt>
    <dgm:pt modelId="{2DB0E26D-A381-4433-B0C0-ED09B502B02C}" type="parTrans" cxnId="{AEAB58BB-6DFE-423D-8611-0B2C0F65300C}">
      <dgm:prSet/>
      <dgm:spPr>
        <a:ln>
          <a:solidFill>
            <a:srgbClr val="5B7F95"/>
          </a:solidFill>
        </a:ln>
      </dgm:spPr>
      <dgm:t>
        <a:bodyPr/>
        <a:lstStyle/>
        <a:p>
          <a:endParaRPr lang="en-US" sz="1600">
            <a:latin typeface="Arial Narrow" pitchFamily="34" charset="0"/>
          </a:endParaRPr>
        </a:p>
      </dgm:t>
    </dgm:pt>
    <dgm:pt modelId="{5EA4A4E8-60F6-4C8E-81B9-10DAA829DA97}" type="sibTrans" cxnId="{AEAB58BB-6DFE-423D-8611-0B2C0F65300C}">
      <dgm:prSet/>
      <dgm:spPr/>
      <dgm:t>
        <a:bodyPr/>
        <a:lstStyle/>
        <a:p>
          <a:endParaRPr lang="en-US" sz="16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dgm:spPr/>
      <dgm:t>
        <a:bodyPr/>
        <a:lstStyle/>
        <a:p>
          <a:r>
            <a:rPr lang="fr-BE" b="0" i="0" cap="all" baseline="0" smtClean="0">
              <a:latin typeface="+mj-lt"/>
            </a:rPr>
            <a:t>SOLIDWORKS</a:t>
          </a:r>
          <a:endParaRPr lang="fr-BE" b="0" i="0" cap="all" baseline="0">
            <a:latin typeface="+mj-lt"/>
          </a:endParaRPr>
        </a:p>
      </dgm:t>
    </dgm:pt>
    <dgm:pt modelId="{5B6D9549-DCCD-47F8-BE04-EAA66E1E8819}" type="parTrans" cxnId="{F63DF589-C279-433F-8FDB-3B096E76B9CD}">
      <dgm:prSet/>
      <dgm:spPr/>
      <dgm:t>
        <a:bodyPr/>
        <a:lstStyle/>
        <a:p>
          <a:endParaRPr lang="en-US">
            <a:latin typeface="+mj-lt"/>
          </a:endParaRPr>
        </a:p>
      </dgm:t>
    </dgm:pt>
    <dgm:pt modelId="{87A69473-F101-4F54-816C-1E93054ECBBE}" type="sibTrans" cxnId="{F63DF589-C279-433F-8FDB-3B096E76B9CD}">
      <dgm:prSet/>
      <dgm:spPr/>
      <dgm:t>
        <a:bodyPr/>
        <a:lstStyle/>
        <a:p>
          <a:endParaRPr lang="en-US">
            <a:latin typeface="+mj-lt"/>
          </a:endParaRPr>
        </a:p>
      </dgm:t>
    </dgm:pt>
    <dgm:pt modelId="{40EC8A5F-A5F1-498A-9B3B-232AC0350B1E}">
      <dgm:prSet phldrT="[Text]"/>
      <dgm:spPr/>
      <dgm:t>
        <a:bodyPr/>
        <a:lstStyle/>
        <a:p>
          <a:r>
            <a:rPr lang="fr-BE" b="0" i="0" cap="all" baseline="0" smtClean="0">
              <a:latin typeface="+mj-lt"/>
            </a:rPr>
            <a:t>SOLIDWORKS</a:t>
          </a:r>
          <a:r>
            <a:rPr lang="fr-BE" b="0" i="0" smtClean="0">
              <a:latin typeface="+mj-lt"/>
            </a:rPr>
            <a:t> </a:t>
          </a:r>
          <a:r>
            <a:rPr lang="fr-BE" b="0" i="0">
              <a:latin typeface="+mj-lt"/>
            </a:rPr>
            <a:t>Simulation</a:t>
          </a:r>
        </a:p>
      </dgm:t>
    </dgm:pt>
    <dgm:pt modelId="{40F00636-4364-4250-B780-8174E0DC0522}" type="parTrans" cxnId="{6F0684CD-9A2A-4741-A476-8B7EBF161057}">
      <dgm:prSet/>
      <dgm:spPr/>
      <dgm:t>
        <a:bodyPr/>
        <a:lstStyle/>
        <a:p>
          <a:endParaRPr lang="en-US">
            <a:latin typeface="+mj-lt"/>
          </a:endParaRPr>
        </a:p>
      </dgm:t>
    </dgm:pt>
    <dgm:pt modelId="{BCBDA9D7-E608-4242-B905-E189009CBA08}" type="sibTrans" cxnId="{6F0684CD-9A2A-4741-A476-8B7EBF161057}">
      <dgm:prSet/>
      <dgm:spPr/>
      <dgm:t>
        <a:bodyPr/>
        <a:lstStyle/>
        <a:p>
          <a:endParaRPr lang="en-US">
            <a:latin typeface="+mj-lt"/>
          </a:endParaRPr>
        </a:p>
      </dgm:t>
    </dgm:pt>
    <dgm:pt modelId="{F010A44D-51C4-4365-8953-C6CC65B0BDC9}">
      <dgm:prSet phldrT="[Text]"/>
      <dgm:spPr/>
      <dgm:t>
        <a:bodyPr/>
        <a:lstStyle/>
        <a:p>
          <a:r>
            <a:rPr lang="fr-BE" b="0" i="0">
              <a:latin typeface="+mj-lt"/>
            </a:rPr>
            <a:t>Satisfait ?</a:t>
          </a:r>
        </a:p>
      </dgm:t>
    </dgm:pt>
    <dgm:pt modelId="{F1E1F3BD-748B-4C72-8716-B26E750E2EF2}" type="parTrans" cxnId="{2F069FB4-711D-4D24-9393-FCA4AC4ED257}">
      <dgm:prSet/>
      <dgm:spPr/>
      <dgm:t>
        <a:bodyPr/>
        <a:lstStyle/>
        <a:p>
          <a:endParaRPr lang="en-US">
            <a:latin typeface="+mj-lt"/>
          </a:endParaRPr>
        </a:p>
      </dgm:t>
    </dgm:pt>
    <dgm:pt modelId="{8EBF9018-77F2-4F0F-9EFE-85BFF964D22B}" type="sibTrans" cxnId="{2F069FB4-711D-4D24-9393-FCA4AC4ED257}">
      <dgm:prSet/>
      <dgm:spPr/>
      <dgm:t>
        <a:bodyPr/>
        <a:lstStyle/>
        <a:p>
          <a:endParaRPr lang="en-US">
            <a:latin typeface="+mj-lt"/>
          </a:endParaRPr>
        </a:p>
      </dgm:t>
    </dgm:pt>
    <dgm:pt modelId="{298D78DE-0E1C-4B56-BAB5-C045EB78E9FF}">
      <dgm:prSet phldrT="[Text]"/>
      <dgm:spPr/>
      <dgm:t>
        <a:bodyPr/>
        <a:lstStyle/>
        <a:p>
          <a:r>
            <a:rPr lang="fr-BE" b="0" i="0">
              <a:latin typeface="+mj-lt"/>
            </a:rPr>
            <a:t>Prototype</a:t>
          </a:r>
        </a:p>
      </dgm:t>
    </dgm:pt>
    <dgm:pt modelId="{E3A85BD5-C0E7-4CC6-AF00-89000ACBD40A}" type="parTrans" cxnId="{FEA6A702-5290-4166-ADC7-F01D2A324B92}">
      <dgm:prSet/>
      <dgm:spPr/>
      <dgm:t>
        <a:bodyPr/>
        <a:lstStyle/>
        <a:p>
          <a:endParaRPr lang="en-US">
            <a:latin typeface="+mj-lt"/>
          </a:endParaRPr>
        </a:p>
      </dgm:t>
    </dgm:pt>
    <dgm:pt modelId="{61CF4063-AFEF-4AF7-858F-C70C5F2AF015}" type="sibTrans" cxnId="{FEA6A702-5290-4166-ADC7-F01D2A324B92}">
      <dgm:prSet/>
      <dgm:spPr/>
      <dgm:t>
        <a:bodyPr/>
        <a:lstStyle/>
        <a:p>
          <a:endParaRPr lang="en-US">
            <a:latin typeface="+mj-lt"/>
          </a:endParaRPr>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7662"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846A-534D-42D7-8388-FCC499E001DE}">
      <dsp:nvSpPr>
        <dsp:cNvPr id="0" name=""/>
        <dsp:cNvSpPr/>
      </dsp:nvSpPr>
      <dsp:spPr>
        <a:xfrm>
          <a:off x="2323431" y="1022830"/>
          <a:ext cx="922215" cy="429432"/>
        </a:xfrm>
        <a:custGeom>
          <a:avLst/>
          <a:gdLst/>
          <a:ahLst/>
          <a:cxnLst/>
          <a:rect l="0" t="0" r="0" b="0"/>
          <a:pathLst>
            <a:path>
              <a:moveTo>
                <a:pt x="0" y="0"/>
              </a:moveTo>
              <a:lnTo>
                <a:pt x="0" y="214716"/>
              </a:lnTo>
              <a:lnTo>
                <a:pt x="922215" y="214716"/>
              </a:lnTo>
              <a:lnTo>
                <a:pt x="922215"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AD16F199-50F1-43C9-A43E-E3B0EE0AA125}">
      <dsp:nvSpPr>
        <dsp:cNvPr id="0" name=""/>
        <dsp:cNvSpPr/>
      </dsp:nvSpPr>
      <dsp:spPr>
        <a:xfrm>
          <a:off x="1481540" y="1022830"/>
          <a:ext cx="841891" cy="429432"/>
        </a:xfrm>
        <a:custGeom>
          <a:avLst/>
          <a:gdLst/>
          <a:ahLst/>
          <a:cxnLst/>
          <a:rect l="0" t="0" r="0" b="0"/>
          <a:pathLst>
            <a:path>
              <a:moveTo>
                <a:pt x="841891" y="0"/>
              </a:moveTo>
              <a:lnTo>
                <a:pt x="841891" y="214716"/>
              </a:lnTo>
              <a:lnTo>
                <a:pt x="0" y="214716"/>
              </a:lnTo>
              <a:lnTo>
                <a:pt x="0"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2ACC2ED0-5E5E-4513-AD5A-2AF7EB36300F}">
      <dsp:nvSpPr>
        <dsp:cNvPr id="0" name=""/>
        <dsp:cNvSpPr/>
      </dsp:nvSpPr>
      <dsp:spPr>
        <a:xfrm>
          <a:off x="1574604" y="373"/>
          <a:ext cx="1497654" cy="1022457"/>
        </a:xfrm>
        <a:prstGeom prst="roundRect">
          <a:avLst/>
        </a:prstGeom>
        <a:gradFill rotWithShape="0">
          <a:gsLst>
            <a:gs pos="0">
              <a:srgbClr val="FFF200"/>
            </a:gs>
            <a:gs pos="100000">
              <a:srgbClr val="F8CA08"/>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a:lnSpc>
              <a:spcPct val="100000"/>
            </a:lnSpc>
            <a:spcBef>
              <a:spcPct val="0"/>
            </a:spcBef>
            <a:spcAft>
              <a:spcPct val="0"/>
            </a:spcAft>
            <a:buNone/>
            <a:tabLst/>
          </a:pPr>
          <a:r>
            <a:rPr lang="fr-BE" sz="2400" b="0" i="0" u="none" strike="noStrike" kern="1200" cap="none" baseline="0">
              <a:ln>
                <a:noFill/>
              </a:ln>
              <a:solidFill>
                <a:srgbClr val="000000"/>
              </a:solidFill>
              <a:effectLst/>
              <a:latin typeface="Arial Narrow"/>
              <a:cs typeface="Arial"/>
            </a:rPr>
            <a:t>Résistance</a:t>
          </a:r>
        </a:p>
      </dsp:txBody>
      <dsp:txXfrm>
        <a:off x="1624516" y="50285"/>
        <a:ext cx="1397830" cy="922633"/>
      </dsp:txXfrm>
    </dsp:sp>
    <dsp:sp modelId="{22368916-25D8-439F-807B-36C4A84F80C1}">
      <dsp:nvSpPr>
        <dsp:cNvPr id="0" name=""/>
        <dsp:cNvSpPr/>
      </dsp:nvSpPr>
      <dsp:spPr>
        <a:xfrm>
          <a:off x="774040" y="1452262"/>
          <a:ext cx="1414999"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fr-BE" sz="1800" b="0" i="0" u="none" strike="noStrike" kern="1200" cap="none" baseline="0">
              <a:ln>
                <a:noFill/>
              </a:ln>
              <a:solidFill>
                <a:srgbClr val="000000"/>
              </a:solidFill>
              <a:effectLst/>
              <a:latin typeface="Arial Narrow"/>
              <a:cs typeface="Arial"/>
            </a:rPr>
            <a:t>Coupe transversale</a:t>
          </a:r>
        </a:p>
        <a:p>
          <a:pPr marL="0" marR="0" lvl="0" indent="0" algn="ctr" defTabSz="914400">
            <a:lnSpc>
              <a:spcPct val="100000"/>
            </a:lnSpc>
            <a:spcBef>
              <a:spcPct val="0"/>
            </a:spcBef>
            <a:spcAft>
              <a:spcPct val="0"/>
            </a:spcAft>
            <a:buNone/>
            <a:tabLst/>
          </a:pPr>
          <a:r>
            <a:rPr lang="fr-BE" sz="1800" b="0" i="0" u="none" strike="noStrike" kern="1200" cap="none" baseline="0">
              <a:ln>
                <a:noFill/>
              </a:ln>
              <a:solidFill>
                <a:srgbClr val="000000"/>
              </a:solidFill>
              <a:effectLst/>
              <a:latin typeface="Arial Narrow"/>
              <a:cs typeface="Arial"/>
            </a:rPr>
            <a:t>Forme</a:t>
          </a:r>
        </a:p>
      </dsp:txBody>
      <dsp:txXfrm>
        <a:off x="823952" y="1502174"/>
        <a:ext cx="1315175" cy="922633"/>
      </dsp:txXfrm>
    </dsp:sp>
    <dsp:sp modelId="{753A784C-BF08-4577-BCD9-546ECE2DDACB}">
      <dsp:nvSpPr>
        <dsp:cNvPr id="0" name=""/>
        <dsp:cNvSpPr/>
      </dsp:nvSpPr>
      <dsp:spPr>
        <a:xfrm>
          <a:off x="2618471" y="1452262"/>
          <a:ext cx="1254350"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fr-BE" sz="1800" b="0" i="0" u="none" strike="noStrike" kern="1200" cap="none" baseline="0">
              <a:ln>
                <a:noFill/>
              </a:ln>
              <a:solidFill>
                <a:srgbClr val="000000"/>
              </a:solidFill>
              <a:effectLst/>
              <a:latin typeface="Arial Narrow"/>
              <a:cs typeface="Arial"/>
            </a:rPr>
            <a:t>Matériau</a:t>
          </a:r>
        </a:p>
      </dsp:txBody>
      <dsp:txXfrm>
        <a:off x="2668383" y="1502174"/>
        <a:ext cx="1154526" cy="922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90A0D-3096-4DAA-B5C7-F9D302049C5C}">
      <dsp:nvSpPr>
        <dsp:cNvPr id="0" name=""/>
        <dsp:cNvSpPr/>
      </dsp:nvSpPr>
      <dsp:spPr>
        <a:xfrm>
          <a:off x="933607" y="1903315"/>
          <a:ext cx="91440" cy="208119"/>
        </a:xfrm>
        <a:custGeom>
          <a:avLst/>
          <a:gdLst/>
          <a:ahLst/>
          <a:cxnLst/>
          <a:rect l="0" t="0" r="0" b="0"/>
          <a:pathLst>
            <a:path>
              <a:moveTo>
                <a:pt x="45720" y="0"/>
              </a:moveTo>
              <a:lnTo>
                <a:pt x="45720" y="20811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E3E21F9E-A617-43B3-93F7-5E96AA34BDB4}">
      <dsp:nvSpPr>
        <dsp:cNvPr id="0" name=""/>
        <dsp:cNvSpPr/>
      </dsp:nvSpPr>
      <dsp:spPr>
        <a:xfrm>
          <a:off x="933607" y="1199674"/>
          <a:ext cx="91440" cy="208119"/>
        </a:xfrm>
        <a:custGeom>
          <a:avLst/>
          <a:gdLst/>
          <a:ahLst/>
          <a:cxnLst/>
          <a:rect l="0" t="0" r="0" b="0"/>
          <a:pathLst>
            <a:path>
              <a:moveTo>
                <a:pt x="45720" y="0"/>
              </a:moveTo>
              <a:lnTo>
                <a:pt x="45720" y="20811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896D1883-8A23-474C-9A15-10FF33F9ACA1}">
      <dsp:nvSpPr>
        <dsp:cNvPr id="0" name=""/>
        <dsp:cNvSpPr/>
      </dsp:nvSpPr>
      <dsp:spPr>
        <a:xfrm>
          <a:off x="933607" y="496034"/>
          <a:ext cx="91440" cy="208119"/>
        </a:xfrm>
        <a:custGeom>
          <a:avLst/>
          <a:gdLst/>
          <a:ahLst/>
          <a:cxnLst/>
          <a:rect l="0" t="0" r="0" b="0"/>
          <a:pathLst>
            <a:path>
              <a:moveTo>
                <a:pt x="45720" y="0"/>
              </a:moveTo>
              <a:lnTo>
                <a:pt x="45720" y="20811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4381784F-C52E-44E8-A32C-23C7C95C3F05}">
      <dsp:nvSpPr>
        <dsp:cNvPr id="0" name=""/>
        <dsp:cNvSpPr/>
      </dsp:nvSpPr>
      <dsp:spPr>
        <a:xfrm>
          <a:off x="483805" y="512"/>
          <a:ext cx="991043" cy="49552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fr-BE" sz="1600" b="0" i="0" u="none" strike="noStrike" kern="1200" cap="none" baseline="0">
              <a:ln>
                <a:noFill/>
              </a:ln>
              <a:solidFill>
                <a:srgbClr val="FFFFFF"/>
              </a:solidFill>
              <a:effectLst/>
              <a:latin typeface="Arial Narrow"/>
              <a:cs typeface="Arial"/>
            </a:rPr>
            <a:t>Modèle</a:t>
          </a:r>
        </a:p>
      </dsp:txBody>
      <dsp:txXfrm>
        <a:off x="507994" y="24701"/>
        <a:ext cx="942665" cy="447143"/>
      </dsp:txXfrm>
    </dsp:sp>
    <dsp:sp modelId="{4F62C3D1-0087-466E-888D-5777D48461C2}">
      <dsp:nvSpPr>
        <dsp:cNvPr id="0" name=""/>
        <dsp:cNvSpPr/>
      </dsp:nvSpPr>
      <dsp:spPr>
        <a:xfrm>
          <a:off x="483805" y="704153"/>
          <a:ext cx="991043" cy="49552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fr-BE" sz="1600" b="0" i="0" u="none" strike="noStrike" kern="1200" cap="none" baseline="0" smtClean="0">
              <a:ln>
                <a:noFill/>
              </a:ln>
              <a:solidFill>
                <a:srgbClr val="FFFFFF"/>
              </a:solidFill>
              <a:effectLst/>
              <a:latin typeface="Arial Narrow"/>
              <a:cs typeface="Arial"/>
            </a:rPr>
            <a:t>Pré-traitement</a:t>
          </a:r>
          <a:endParaRPr lang="fr-BE" sz="1600" b="0" i="0" u="none" strike="noStrike" kern="1200" cap="none" baseline="0">
            <a:ln>
              <a:noFill/>
            </a:ln>
            <a:solidFill>
              <a:srgbClr val="FFFFFF"/>
            </a:solidFill>
            <a:effectLst/>
            <a:latin typeface="Arial Narrow"/>
            <a:cs typeface="Arial"/>
          </a:endParaRPr>
        </a:p>
      </dsp:txBody>
      <dsp:txXfrm>
        <a:off x="507994" y="728342"/>
        <a:ext cx="942665" cy="447143"/>
      </dsp:txXfrm>
    </dsp:sp>
    <dsp:sp modelId="{60864B44-9F71-4623-8539-C7E2D03E6070}">
      <dsp:nvSpPr>
        <dsp:cNvPr id="0" name=""/>
        <dsp:cNvSpPr/>
      </dsp:nvSpPr>
      <dsp:spPr>
        <a:xfrm>
          <a:off x="483805" y="1407794"/>
          <a:ext cx="991043" cy="49552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fr-BE" sz="1600" b="0" i="0" u="none" strike="noStrike" kern="1200" cap="none" baseline="0">
              <a:ln>
                <a:noFill/>
              </a:ln>
              <a:solidFill>
                <a:srgbClr val="FFFFFF"/>
              </a:solidFill>
              <a:effectLst/>
              <a:latin typeface="Arial Narrow"/>
              <a:cs typeface="Arial"/>
            </a:rPr>
            <a:t>Analyse</a:t>
          </a:r>
        </a:p>
      </dsp:txBody>
      <dsp:txXfrm>
        <a:off x="507994" y="1431983"/>
        <a:ext cx="942665" cy="447143"/>
      </dsp:txXfrm>
    </dsp:sp>
    <dsp:sp modelId="{36723702-EF75-49AA-B7E2-759F8C23CFF9}">
      <dsp:nvSpPr>
        <dsp:cNvPr id="0" name=""/>
        <dsp:cNvSpPr/>
      </dsp:nvSpPr>
      <dsp:spPr>
        <a:xfrm>
          <a:off x="483805" y="2111434"/>
          <a:ext cx="991043" cy="49552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fr-BE" sz="1600" b="0" i="0" u="none" strike="noStrike" kern="1200" cap="none" baseline="0">
              <a:ln>
                <a:noFill/>
              </a:ln>
              <a:solidFill>
                <a:srgbClr val="FFFFFF"/>
              </a:solidFill>
              <a:effectLst/>
              <a:latin typeface="Arial Narrow"/>
              <a:cs typeface="Arial"/>
            </a:rPr>
            <a:t>Post-traitement</a:t>
          </a:r>
        </a:p>
      </dsp:txBody>
      <dsp:txXfrm>
        <a:off x="507994" y="2135623"/>
        <a:ext cx="942665" cy="4471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B6083-3BC0-481F-9BA1-0F1BF7F96254}">
      <dsp:nvSpPr>
        <dsp:cNvPr id="0" name=""/>
        <dsp:cNvSpPr/>
      </dsp:nvSpPr>
      <dsp:spPr>
        <a:xfrm>
          <a:off x="1226748" y="532"/>
          <a:ext cx="1847863"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BE" sz="1300" b="0" i="0" kern="1200" cap="all" baseline="0" smtClean="0">
              <a:latin typeface="+mj-lt"/>
            </a:rPr>
            <a:t>SOLIDWORKS</a:t>
          </a:r>
          <a:endParaRPr lang="fr-BE" sz="1300" b="0" i="0" kern="1200" cap="all" baseline="0">
            <a:latin typeface="+mj-lt"/>
          </a:endParaRPr>
        </a:p>
      </dsp:txBody>
      <dsp:txXfrm>
        <a:off x="1240448" y="14232"/>
        <a:ext cx="1820463" cy="440344"/>
      </dsp:txXfrm>
    </dsp:sp>
    <dsp:sp modelId="{BB68FA4A-4D7F-42B0-9B78-4471813AB8B6}">
      <dsp:nvSpPr>
        <dsp:cNvPr id="0" name=""/>
        <dsp:cNvSpPr/>
      </dsp:nvSpPr>
      <dsp:spPr>
        <a:xfrm rot="5400000">
          <a:off x="2062977" y="479970"/>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latin typeface="+mj-lt"/>
          </a:endParaRPr>
        </a:p>
      </dsp:txBody>
      <dsp:txXfrm rot="-5400000">
        <a:off x="2087535" y="497510"/>
        <a:ext cx="126290" cy="122783"/>
      </dsp:txXfrm>
    </dsp:sp>
    <dsp:sp modelId="{A9BB7D39-8F11-484A-9592-678FEA82900D}">
      <dsp:nvSpPr>
        <dsp:cNvPr id="0" name=""/>
        <dsp:cNvSpPr/>
      </dsp:nvSpPr>
      <dsp:spPr>
        <a:xfrm>
          <a:off x="1226748" y="702149"/>
          <a:ext cx="1847863"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BE" sz="1300" b="0" i="0" kern="1200" cap="all" baseline="0" smtClean="0">
              <a:latin typeface="+mj-lt"/>
            </a:rPr>
            <a:t>SOLIDWORKS</a:t>
          </a:r>
          <a:r>
            <a:rPr lang="fr-BE" sz="1300" b="0" i="0" kern="1200" smtClean="0">
              <a:latin typeface="+mj-lt"/>
            </a:rPr>
            <a:t> </a:t>
          </a:r>
          <a:r>
            <a:rPr lang="fr-BE" sz="1300" b="0" i="0" kern="1200">
              <a:latin typeface="+mj-lt"/>
            </a:rPr>
            <a:t>Simulation</a:t>
          </a:r>
        </a:p>
      </dsp:txBody>
      <dsp:txXfrm>
        <a:off x="1240448" y="715849"/>
        <a:ext cx="1820463" cy="440344"/>
      </dsp:txXfrm>
    </dsp:sp>
    <dsp:sp modelId="{0D7D49C1-E29D-4C30-9AA9-D09232DCC957}">
      <dsp:nvSpPr>
        <dsp:cNvPr id="0" name=""/>
        <dsp:cNvSpPr/>
      </dsp:nvSpPr>
      <dsp:spPr>
        <a:xfrm rot="5400000">
          <a:off x="2062977" y="1181586"/>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latin typeface="+mj-lt"/>
          </a:endParaRPr>
        </a:p>
      </dsp:txBody>
      <dsp:txXfrm rot="-5400000">
        <a:off x="2087535" y="1199126"/>
        <a:ext cx="126290" cy="122783"/>
      </dsp:txXfrm>
    </dsp:sp>
    <dsp:sp modelId="{07FA8FFF-ED83-4C89-BC48-9F51B5DDA342}">
      <dsp:nvSpPr>
        <dsp:cNvPr id="0" name=""/>
        <dsp:cNvSpPr/>
      </dsp:nvSpPr>
      <dsp:spPr>
        <a:xfrm>
          <a:off x="1340742" y="1403765"/>
          <a:ext cx="1619874" cy="1231855"/>
        </a:xfrm>
        <a:prstGeom prst="diamond">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BE" sz="1300" b="0" i="0" kern="1200">
              <a:latin typeface="+mj-lt"/>
            </a:rPr>
            <a:t>Satisfait ?</a:t>
          </a:r>
        </a:p>
      </dsp:txBody>
      <dsp:txXfrm>
        <a:off x="1745711" y="1711729"/>
        <a:ext cx="809937" cy="615927"/>
      </dsp:txXfrm>
    </dsp:sp>
    <dsp:sp modelId="{6839849B-D38A-4AE1-932D-3A19459419A3}">
      <dsp:nvSpPr>
        <dsp:cNvPr id="0" name=""/>
        <dsp:cNvSpPr/>
      </dsp:nvSpPr>
      <dsp:spPr>
        <a:xfrm rot="5400000">
          <a:off x="2062977" y="2647314"/>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latin typeface="+mj-lt"/>
          </a:endParaRPr>
        </a:p>
      </dsp:txBody>
      <dsp:txXfrm rot="-5400000">
        <a:off x="2087535" y="2664854"/>
        <a:ext cx="126290" cy="122783"/>
      </dsp:txXfrm>
    </dsp:sp>
    <dsp:sp modelId="{2DCD5AA9-7B36-4D74-93F5-67A45908786C}">
      <dsp:nvSpPr>
        <dsp:cNvPr id="0" name=""/>
        <dsp:cNvSpPr/>
      </dsp:nvSpPr>
      <dsp:spPr>
        <a:xfrm>
          <a:off x="1226748" y="2869492"/>
          <a:ext cx="1847863" cy="4677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BE" sz="1300" b="0" i="0" kern="1200">
              <a:latin typeface="+mj-lt"/>
            </a:rPr>
            <a:t>Prototype</a:t>
          </a:r>
        </a:p>
      </dsp:txBody>
      <dsp:txXfrm>
        <a:off x="1249581" y="2892325"/>
        <a:ext cx="1802197" cy="42207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25/07/2016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7/25/2016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extLst>
      <p:ext uri="{BB962C8B-B14F-4D97-AF65-F5344CB8AC3E}">
        <p14:creationId xmlns:p14="http://schemas.microsoft.com/office/powerpoint/2010/main" val="335069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10</a:t>
            </a:fld>
            <a:endParaRPr lang="en-US"/>
          </a:p>
        </p:txBody>
      </p:sp>
    </p:spTree>
    <p:extLst>
      <p:ext uri="{BB962C8B-B14F-4D97-AF65-F5344CB8AC3E}">
        <p14:creationId xmlns:p14="http://schemas.microsoft.com/office/powerpoint/2010/main" val="1996072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11</a:t>
            </a:fld>
            <a:endParaRPr lang="en-US"/>
          </a:p>
        </p:txBody>
      </p:sp>
    </p:spTree>
    <p:extLst>
      <p:ext uri="{BB962C8B-B14F-4D97-AF65-F5344CB8AC3E}">
        <p14:creationId xmlns:p14="http://schemas.microsoft.com/office/powerpoint/2010/main" val="405721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12</a:t>
            </a:fld>
            <a:endParaRPr lang="en-US"/>
          </a:p>
        </p:txBody>
      </p:sp>
    </p:spTree>
    <p:extLst>
      <p:ext uri="{BB962C8B-B14F-4D97-AF65-F5344CB8AC3E}">
        <p14:creationId xmlns:p14="http://schemas.microsoft.com/office/powerpoint/2010/main" val="746519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13</a:t>
            </a:fld>
            <a:endParaRPr lang="en-US"/>
          </a:p>
        </p:txBody>
      </p:sp>
    </p:spTree>
    <p:extLst>
      <p:ext uri="{BB962C8B-B14F-4D97-AF65-F5344CB8AC3E}">
        <p14:creationId xmlns:p14="http://schemas.microsoft.com/office/powerpoint/2010/main" val="931496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14</a:t>
            </a:fld>
            <a:endParaRPr lang="en-US"/>
          </a:p>
        </p:txBody>
      </p:sp>
    </p:spTree>
    <p:extLst>
      <p:ext uri="{BB962C8B-B14F-4D97-AF65-F5344CB8AC3E}">
        <p14:creationId xmlns:p14="http://schemas.microsoft.com/office/powerpoint/2010/main" val="1472475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15</a:t>
            </a:fld>
            <a:endParaRPr lang="en-US"/>
          </a:p>
        </p:txBody>
      </p:sp>
    </p:spTree>
    <p:extLst>
      <p:ext uri="{BB962C8B-B14F-4D97-AF65-F5344CB8AC3E}">
        <p14:creationId xmlns:p14="http://schemas.microsoft.com/office/powerpoint/2010/main" val="3497512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16</a:t>
            </a:fld>
            <a:endParaRPr lang="en-US"/>
          </a:p>
        </p:txBody>
      </p:sp>
    </p:spTree>
    <p:extLst>
      <p:ext uri="{BB962C8B-B14F-4D97-AF65-F5344CB8AC3E}">
        <p14:creationId xmlns:p14="http://schemas.microsoft.com/office/powerpoint/2010/main" val="1602914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17</a:t>
            </a:fld>
            <a:endParaRPr lang="en-US"/>
          </a:p>
        </p:txBody>
      </p:sp>
    </p:spTree>
    <p:extLst>
      <p:ext uri="{BB962C8B-B14F-4D97-AF65-F5344CB8AC3E}">
        <p14:creationId xmlns:p14="http://schemas.microsoft.com/office/powerpoint/2010/main" val="3550418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18</a:t>
            </a:fld>
            <a:endParaRPr lang="en-US"/>
          </a:p>
        </p:txBody>
      </p:sp>
    </p:spTree>
    <p:extLst>
      <p:ext uri="{BB962C8B-B14F-4D97-AF65-F5344CB8AC3E}">
        <p14:creationId xmlns:p14="http://schemas.microsoft.com/office/powerpoint/2010/main" val="3010104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19</a:t>
            </a:fld>
            <a:endParaRPr lang="en-US"/>
          </a:p>
        </p:txBody>
      </p:sp>
    </p:spTree>
    <p:extLst>
      <p:ext uri="{BB962C8B-B14F-4D97-AF65-F5344CB8AC3E}">
        <p14:creationId xmlns:p14="http://schemas.microsoft.com/office/powerpoint/2010/main" val="1593535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a:t>
            </a:fld>
            <a:endParaRPr lang="en-US"/>
          </a:p>
        </p:txBody>
      </p:sp>
    </p:spTree>
    <p:extLst>
      <p:ext uri="{BB962C8B-B14F-4D97-AF65-F5344CB8AC3E}">
        <p14:creationId xmlns:p14="http://schemas.microsoft.com/office/powerpoint/2010/main" val="2056587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20</a:t>
            </a:fld>
            <a:endParaRPr lang="en-US"/>
          </a:p>
        </p:txBody>
      </p:sp>
    </p:spTree>
    <p:extLst>
      <p:ext uri="{BB962C8B-B14F-4D97-AF65-F5344CB8AC3E}">
        <p14:creationId xmlns:p14="http://schemas.microsoft.com/office/powerpoint/2010/main" val="3571726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21</a:t>
            </a:fld>
            <a:endParaRPr lang="en-US"/>
          </a:p>
        </p:txBody>
      </p:sp>
    </p:spTree>
    <p:extLst>
      <p:ext uri="{BB962C8B-B14F-4D97-AF65-F5344CB8AC3E}">
        <p14:creationId xmlns:p14="http://schemas.microsoft.com/office/powerpoint/2010/main" val="2547572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22</a:t>
            </a:fld>
            <a:endParaRPr lang="en-US"/>
          </a:p>
        </p:txBody>
      </p:sp>
    </p:spTree>
    <p:extLst>
      <p:ext uri="{BB962C8B-B14F-4D97-AF65-F5344CB8AC3E}">
        <p14:creationId xmlns:p14="http://schemas.microsoft.com/office/powerpoint/2010/main" val="3573692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23</a:t>
            </a:fld>
            <a:endParaRPr lang="en-US"/>
          </a:p>
        </p:txBody>
      </p:sp>
    </p:spTree>
    <p:extLst>
      <p:ext uri="{BB962C8B-B14F-4D97-AF65-F5344CB8AC3E}">
        <p14:creationId xmlns:p14="http://schemas.microsoft.com/office/powerpoint/2010/main" val="612728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24</a:t>
            </a:fld>
            <a:endParaRPr lang="en-US"/>
          </a:p>
        </p:txBody>
      </p:sp>
    </p:spTree>
    <p:extLst>
      <p:ext uri="{BB962C8B-B14F-4D97-AF65-F5344CB8AC3E}">
        <p14:creationId xmlns:p14="http://schemas.microsoft.com/office/powerpoint/2010/main" val="4046217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25</a:t>
            </a:fld>
            <a:endParaRPr lang="en-US"/>
          </a:p>
        </p:txBody>
      </p:sp>
    </p:spTree>
    <p:extLst>
      <p:ext uri="{BB962C8B-B14F-4D97-AF65-F5344CB8AC3E}">
        <p14:creationId xmlns:p14="http://schemas.microsoft.com/office/powerpoint/2010/main" val="29634836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26</a:t>
            </a:fld>
            <a:endParaRPr lang="en-US"/>
          </a:p>
        </p:txBody>
      </p:sp>
    </p:spTree>
    <p:extLst>
      <p:ext uri="{BB962C8B-B14F-4D97-AF65-F5344CB8AC3E}">
        <p14:creationId xmlns:p14="http://schemas.microsoft.com/office/powerpoint/2010/main" val="1107131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27</a:t>
            </a:fld>
            <a:endParaRPr lang="en-US"/>
          </a:p>
        </p:txBody>
      </p:sp>
    </p:spTree>
    <p:extLst>
      <p:ext uri="{BB962C8B-B14F-4D97-AF65-F5344CB8AC3E}">
        <p14:creationId xmlns:p14="http://schemas.microsoft.com/office/powerpoint/2010/main" val="7097788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28</a:t>
            </a:fld>
            <a:endParaRPr lang="en-US"/>
          </a:p>
        </p:txBody>
      </p:sp>
    </p:spTree>
    <p:extLst>
      <p:ext uri="{BB962C8B-B14F-4D97-AF65-F5344CB8AC3E}">
        <p14:creationId xmlns:p14="http://schemas.microsoft.com/office/powerpoint/2010/main" val="26169065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29</a:t>
            </a:fld>
            <a:endParaRPr lang="en-US"/>
          </a:p>
        </p:txBody>
      </p:sp>
    </p:spTree>
    <p:extLst>
      <p:ext uri="{BB962C8B-B14F-4D97-AF65-F5344CB8AC3E}">
        <p14:creationId xmlns:p14="http://schemas.microsoft.com/office/powerpoint/2010/main" val="2409709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a:t>
            </a:fld>
            <a:endParaRPr lang="en-US"/>
          </a:p>
        </p:txBody>
      </p:sp>
    </p:spTree>
    <p:extLst>
      <p:ext uri="{BB962C8B-B14F-4D97-AF65-F5344CB8AC3E}">
        <p14:creationId xmlns:p14="http://schemas.microsoft.com/office/powerpoint/2010/main" val="40343239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30</a:t>
            </a:fld>
            <a:endParaRPr lang="en-US"/>
          </a:p>
        </p:txBody>
      </p:sp>
    </p:spTree>
    <p:extLst>
      <p:ext uri="{BB962C8B-B14F-4D97-AF65-F5344CB8AC3E}">
        <p14:creationId xmlns:p14="http://schemas.microsoft.com/office/powerpoint/2010/main" val="41700913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31</a:t>
            </a:fld>
            <a:endParaRPr lang="en-US"/>
          </a:p>
        </p:txBody>
      </p:sp>
    </p:spTree>
    <p:extLst>
      <p:ext uri="{BB962C8B-B14F-4D97-AF65-F5344CB8AC3E}">
        <p14:creationId xmlns:p14="http://schemas.microsoft.com/office/powerpoint/2010/main" val="2599609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32</a:t>
            </a:fld>
            <a:endParaRPr lang="en-US"/>
          </a:p>
        </p:txBody>
      </p:sp>
    </p:spTree>
    <p:extLst>
      <p:ext uri="{BB962C8B-B14F-4D97-AF65-F5344CB8AC3E}">
        <p14:creationId xmlns:p14="http://schemas.microsoft.com/office/powerpoint/2010/main" val="42499486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33</a:t>
            </a:fld>
            <a:endParaRPr lang="en-US"/>
          </a:p>
        </p:txBody>
      </p:sp>
    </p:spTree>
    <p:extLst>
      <p:ext uri="{BB962C8B-B14F-4D97-AF65-F5344CB8AC3E}">
        <p14:creationId xmlns:p14="http://schemas.microsoft.com/office/powerpoint/2010/main" val="1662579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34</a:t>
            </a:fld>
            <a:endParaRPr lang="en-US"/>
          </a:p>
        </p:txBody>
      </p:sp>
    </p:spTree>
    <p:extLst>
      <p:ext uri="{BB962C8B-B14F-4D97-AF65-F5344CB8AC3E}">
        <p14:creationId xmlns:p14="http://schemas.microsoft.com/office/powerpoint/2010/main" val="39060376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35</a:t>
            </a:fld>
            <a:endParaRPr lang="en-US"/>
          </a:p>
        </p:txBody>
      </p:sp>
    </p:spTree>
    <p:extLst>
      <p:ext uri="{BB962C8B-B14F-4D97-AF65-F5344CB8AC3E}">
        <p14:creationId xmlns:p14="http://schemas.microsoft.com/office/powerpoint/2010/main" val="2409617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36</a:t>
            </a:fld>
            <a:endParaRPr lang="en-US"/>
          </a:p>
        </p:txBody>
      </p:sp>
    </p:spTree>
    <p:extLst>
      <p:ext uri="{BB962C8B-B14F-4D97-AF65-F5344CB8AC3E}">
        <p14:creationId xmlns:p14="http://schemas.microsoft.com/office/powerpoint/2010/main" val="3891762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37</a:t>
            </a:fld>
            <a:endParaRPr lang="en-US"/>
          </a:p>
        </p:txBody>
      </p:sp>
    </p:spTree>
    <p:extLst>
      <p:ext uri="{BB962C8B-B14F-4D97-AF65-F5344CB8AC3E}">
        <p14:creationId xmlns:p14="http://schemas.microsoft.com/office/powerpoint/2010/main" val="1794094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38</a:t>
            </a:fld>
            <a:endParaRPr lang="en-US"/>
          </a:p>
        </p:txBody>
      </p:sp>
    </p:spTree>
    <p:extLst>
      <p:ext uri="{BB962C8B-B14F-4D97-AF65-F5344CB8AC3E}">
        <p14:creationId xmlns:p14="http://schemas.microsoft.com/office/powerpoint/2010/main" val="8884687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39</a:t>
            </a:fld>
            <a:endParaRPr lang="en-US"/>
          </a:p>
        </p:txBody>
      </p:sp>
    </p:spTree>
    <p:extLst>
      <p:ext uri="{BB962C8B-B14F-4D97-AF65-F5344CB8AC3E}">
        <p14:creationId xmlns:p14="http://schemas.microsoft.com/office/powerpoint/2010/main" val="4274718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a:t>
            </a:fld>
            <a:endParaRPr lang="en-US"/>
          </a:p>
        </p:txBody>
      </p:sp>
    </p:spTree>
    <p:extLst>
      <p:ext uri="{BB962C8B-B14F-4D97-AF65-F5344CB8AC3E}">
        <p14:creationId xmlns:p14="http://schemas.microsoft.com/office/powerpoint/2010/main" val="1110860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40</a:t>
            </a:fld>
            <a:endParaRPr lang="en-US"/>
          </a:p>
        </p:txBody>
      </p:sp>
    </p:spTree>
    <p:extLst>
      <p:ext uri="{BB962C8B-B14F-4D97-AF65-F5344CB8AC3E}">
        <p14:creationId xmlns:p14="http://schemas.microsoft.com/office/powerpoint/2010/main" val="2453624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41</a:t>
            </a:fld>
            <a:endParaRPr lang="en-US"/>
          </a:p>
        </p:txBody>
      </p:sp>
    </p:spTree>
    <p:extLst>
      <p:ext uri="{BB962C8B-B14F-4D97-AF65-F5344CB8AC3E}">
        <p14:creationId xmlns:p14="http://schemas.microsoft.com/office/powerpoint/2010/main" val="8044896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42</a:t>
            </a:fld>
            <a:endParaRPr lang="en-US"/>
          </a:p>
        </p:txBody>
      </p:sp>
    </p:spTree>
    <p:extLst>
      <p:ext uri="{BB962C8B-B14F-4D97-AF65-F5344CB8AC3E}">
        <p14:creationId xmlns:p14="http://schemas.microsoft.com/office/powerpoint/2010/main" val="18688802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43</a:t>
            </a:fld>
            <a:endParaRPr lang="en-US"/>
          </a:p>
        </p:txBody>
      </p:sp>
    </p:spTree>
    <p:extLst>
      <p:ext uri="{BB962C8B-B14F-4D97-AF65-F5344CB8AC3E}">
        <p14:creationId xmlns:p14="http://schemas.microsoft.com/office/powerpoint/2010/main" val="615400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44</a:t>
            </a:fld>
            <a:endParaRPr lang="en-US"/>
          </a:p>
        </p:txBody>
      </p:sp>
    </p:spTree>
    <p:extLst>
      <p:ext uri="{BB962C8B-B14F-4D97-AF65-F5344CB8AC3E}">
        <p14:creationId xmlns:p14="http://schemas.microsoft.com/office/powerpoint/2010/main" val="40858460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45</a:t>
            </a:fld>
            <a:endParaRPr lang="en-US"/>
          </a:p>
        </p:txBody>
      </p:sp>
    </p:spTree>
    <p:extLst>
      <p:ext uri="{BB962C8B-B14F-4D97-AF65-F5344CB8AC3E}">
        <p14:creationId xmlns:p14="http://schemas.microsoft.com/office/powerpoint/2010/main" val="4123602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46</a:t>
            </a:fld>
            <a:endParaRPr lang="en-US"/>
          </a:p>
        </p:txBody>
      </p:sp>
    </p:spTree>
    <p:extLst>
      <p:ext uri="{BB962C8B-B14F-4D97-AF65-F5344CB8AC3E}">
        <p14:creationId xmlns:p14="http://schemas.microsoft.com/office/powerpoint/2010/main" val="32511337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47</a:t>
            </a:fld>
            <a:endParaRPr lang="en-US"/>
          </a:p>
        </p:txBody>
      </p:sp>
    </p:spTree>
    <p:extLst>
      <p:ext uri="{BB962C8B-B14F-4D97-AF65-F5344CB8AC3E}">
        <p14:creationId xmlns:p14="http://schemas.microsoft.com/office/powerpoint/2010/main" val="14889873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48</a:t>
            </a:fld>
            <a:endParaRPr lang="en-US"/>
          </a:p>
        </p:txBody>
      </p:sp>
    </p:spTree>
    <p:extLst>
      <p:ext uri="{BB962C8B-B14F-4D97-AF65-F5344CB8AC3E}">
        <p14:creationId xmlns:p14="http://schemas.microsoft.com/office/powerpoint/2010/main" val="24954081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49</a:t>
            </a:fld>
            <a:endParaRPr lang="en-US"/>
          </a:p>
        </p:txBody>
      </p:sp>
    </p:spTree>
    <p:extLst>
      <p:ext uri="{BB962C8B-B14F-4D97-AF65-F5344CB8AC3E}">
        <p14:creationId xmlns:p14="http://schemas.microsoft.com/office/powerpoint/2010/main" val="415593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a:t>
            </a:fld>
            <a:endParaRPr lang="en-US"/>
          </a:p>
        </p:txBody>
      </p:sp>
    </p:spTree>
    <p:extLst>
      <p:ext uri="{BB962C8B-B14F-4D97-AF65-F5344CB8AC3E}">
        <p14:creationId xmlns:p14="http://schemas.microsoft.com/office/powerpoint/2010/main" val="3171693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6</a:t>
            </a:fld>
            <a:endParaRPr lang="en-US"/>
          </a:p>
        </p:txBody>
      </p:sp>
    </p:spTree>
    <p:extLst>
      <p:ext uri="{BB962C8B-B14F-4D97-AF65-F5344CB8AC3E}">
        <p14:creationId xmlns:p14="http://schemas.microsoft.com/office/powerpoint/2010/main" val="1718495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7</a:t>
            </a:fld>
            <a:endParaRPr lang="en-US"/>
          </a:p>
        </p:txBody>
      </p:sp>
    </p:spTree>
    <p:extLst>
      <p:ext uri="{BB962C8B-B14F-4D97-AF65-F5344CB8AC3E}">
        <p14:creationId xmlns:p14="http://schemas.microsoft.com/office/powerpoint/2010/main" val="264586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8</a:t>
            </a:fld>
            <a:endParaRPr lang="en-US"/>
          </a:p>
        </p:txBody>
      </p:sp>
    </p:spTree>
    <p:extLst>
      <p:ext uri="{BB962C8B-B14F-4D97-AF65-F5344CB8AC3E}">
        <p14:creationId xmlns:p14="http://schemas.microsoft.com/office/powerpoint/2010/main" val="1348347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9</a:t>
            </a:fld>
            <a:endParaRPr lang="en-US"/>
          </a:p>
        </p:txBody>
      </p:sp>
    </p:spTree>
    <p:extLst>
      <p:ext uri="{BB962C8B-B14F-4D97-AF65-F5344CB8AC3E}">
        <p14:creationId xmlns:p14="http://schemas.microsoft.com/office/powerpoint/2010/main" val="9863558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
        <p:nvSpPr>
          <p:cNvPr id="7" name="TextBox 6"/>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a:t>
            </a:r>
            <a:r>
              <a:rPr lang="en-US" sz="600" b="0" cap="none" spc="0" noProof="0" smtClean="0">
                <a:ln>
                  <a:noFill/>
                </a:ln>
                <a:solidFill>
                  <a:srgbClr val="005386"/>
                </a:solidFill>
                <a:effectLst/>
                <a:latin typeface="Arial Narrow" pitchFamily="34" charset="0"/>
                <a:cs typeface="Arial" pitchFamily="34" charset="0"/>
              </a:rPr>
              <a:t>Informations confidentielles</a:t>
            </a:r>
            <a:r>
              <a:rPr lang="en-US" sz="600" b="0" cap="none" spc="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7/25/2016</a:t>
            </a:fld>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réf.: </a:t>
            </a:r>
            <a:r>
              <a:rPr lang="en-US" sz="600" b="0" cap="none" spc="0" dirty="0" smtClean="0">
                <a:ln>
                  <a:noFill/>
                </a:ln>
                <a:solidFill>
                  <a:srgbClr val="005386"/>
                </a:solidFill>
                <a:effectLst/>
                <a:latin typeface="Arial Narrow" pitchFamily="34" charset="0"/>
                <a:cs typeface="Arial" pitchFamily="34" charset="0"/>
              </a:rPr>
              <a:t>3DS_Document_2015</a:t>
            </a:r>
            <a:endParaRPr lang="en-US" sz="600" b="0" cap="none" spc="0" dirty="0">
              <a:ln>
                <a:noFill/>
              </a:ln>
              <a:solidFill>
                <a:srgbClr val="005386"/>
              </a:solidFill>
              <a:effectLst/>
              <a:latin typeface="Arial Narrow" pitchFamily="34" charset="0"/>
              <a:cs typeface="Arial" pitchFamily="34" charset="0"/>
            </a:endParaRPr>
          </a:p>
        </p:txBody>
      </p:sp>
    </p:spTree>
    <p:extLst>
      <p:ext uri="{BB962C8B-B14F-4D97-AF65-F5344CB8AC3E}">
        <p14:creationId xmlns:p14="http://schemas.microsoft.com/office/powerpoint/2010/main" val="8113341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118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2469178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2" name="Titre 1"/>
          <p:cNvSpPr>
            <a:spLocks noGrp="1"/>
          </p:cNvSpPr>
          <p:nvPr>
            <p:ph type="title" hasCustomPrompt="1"/>
          </p:nvPr>
        </p:nvSpPr>
        <p:spPr>
          <a:xfrm>
            <a:off x="3491880" y="891336"/>
            <a:ext cx="511256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067175" y="1491630"/>
            <a:ext cx="4537075"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8" name="Rectangle 7"/>
          <p:cNvSpPr/>
          <p:nvPr userDrawn="1"/>
        </p:nvSpPr>
        <p:spPr>
          <a:xfrm>
            <a:off x="323528"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78849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4267397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a:t>
            </a:r>
            <a:r>
              <a:rPr lang="en-US" sz="600" b="0" cap="none" spc="0" smtClean="0">
                <a:ln>
                  <a:noFill/>
                </a:ln>
                <a:solidFill>
                  <a:schemeClr val="bg1"/>
                </a:solidFill>
                <a:effectLst/>
                <a:latin typeface="Arial Narrow" pitchFamily="34" charset="0"/>
                <a:cs typeface="Arial" pitchFamily="34" charset="0"/>
              </a:rPr>
              <a:t>| </a:t>
            </a:r>
            <a:r>
              <a:rPr lang="en-US" sz="600" b="0" cap="none" spc="0" noProof="0" smtClean="0">
                <a:ln>
                  <a:noFill/>
                </a:ln>
                <a:solidFill>
                  <a:schemeClr val="bg1"/>
                </a:solidFill>
                <a:effectLst/>
                <a:latin typeface="Arial Narrow" pitchFamily="34" charset="0"/>
                <a:cs typeface="Arial" pitchFamily="34" charset="0"/>
              </a:rPr>
              <a:t>Informations confidentielles</a:t>
            </a:r>
            <a:r>
              <a:rPr lang="en-US" sz="600" b="0" cap="none" spc="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7/25/2016</a:t>
            </a:fld>
            <a:r>
              <a:rPr lang="en-US" sz="600" b="0" cap="none" spc="0" dirty="0" smtClean="0">
                <a:ln>
                  <a:noFill/>
                </a:ln>
                <a:solidFill>
                  <a:schemeClr val="bg1"/>
                </a:solidFill>
                <a:effectLst/>
                <a:latin typeface="Arial Narrow" pitchFamily="34" charset="0"/>
                <a:cs typeface="Arial" pitchFamily="34" charset="0"/>
              </a:rPr>
              <a:t> </a:t>
            </a:r>
            <a:r>
              <a:rPr lang="en-US" sz="600" b="0" cap="none" spc="0" smtClean="0">
                <a:ln>
                  <a:noFill/>
                </a:ln>
                <a:solidFill>
                  <a:schemeClr val="bg1"/>
                </a:solidFill>
                <a:effectLst/>
                <a:latin typeface="Arial Narrow" pitchFamily="34" charset="0"/>
                <a:cs typeface="Arial" pitchFamily="34" charset="0"/>
              </a:rPr>
              <a:t>| réf.: </a:t>
            </a:r>
            <a:r>
              <a:rPr lang="en-US" sz="600" b="0" cap="none" spc="0" dirty="0" smtClean="0">
                <a:ln>
                  <a:noFill/>
                </a:ln>
                <a:solidFill>
                  <a:schemeClr val="bg1"/>
                </a:solidFill>
                <a:effectLst/>
                <a:latin typeface="Arial Narrow" pitchFamily="34" charset="0"/>
                <a:cs typeface="Arial" pitchFamily="34" charset="0"/>
              </a:rPr>
              <a:t>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017533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49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907875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4527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66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1264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05530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12883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a:t>
            </a:r>
            <a:r>
              <a:rPr lang="en-US" sz="600" b="0" cap="none" spc="0" noProof="0" smtClean="0">
                <a:ln>
                  <a:noFill/>
                </a:ln>
                <a:solidFill>
                  <a:srgbClr val="005386"/>
                </a:solidFill>
                <a:effectLst/>
                <a:latin typeface="Arial Narrow" pitchFamily="34" charset="0"/>
                <a:cs typeface="Arial" pitchFamily="34" charset="0"/>
              </a:rPr>
              <a:t>Informations confidentielles</a:t>
            </a:r>
            <a:r>
              <a:rPr lang="en-US" sz="600" b="0" cap="none" spc="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7/25/2016</a:t>
            </a:fld>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réf.: </a:t>
            </a:r>
            <a:r>
              <a:rPr lang="en-US" sz="600" b="0" cap="none" spc="0" dirty="0" smtClean="0">
                <a:ln>
                  <a:noFill/>
                </a:ln>
                <a:solidFill>
                  <a:srgbClr val="005386"/>
                </a:solidFill>
                <a:effectLst/>
                <a:latin typeface="Arial Narrow" pitchFamily="34" charset="0"/>
                <a:cs typeface="Arial" pitchFamily="34" charset="0"/>
              </a:rPr>
              <a:t>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06421525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939" r:id="rId12"/>
    <p:sldLayoutId id="2147483940" r:id="rId13"/>
    <p:sldLayoutId id="2147483941" r:id="rId14"/>
  </p:sldLayoutIdLst>
  <p:timing>
    <p:tnLst>
      <p:par>
        <p:cTn id="1" dur="indefinite" restart="never" nodeType="tmRoot"/>
      </p:par>
    </p:tnLst>
  </p:timing>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3.tiff"/></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tiff"/><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35.tiff"/></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46.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52.tiff"/></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54.tiff"/></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60.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image" Target="../media/image64.tiff"/></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45.xml"/><Relationship Id="rId1" Type="http://schemas.openxmlformats.org/officeDocument/2006/relationships/slideLayout" Target="../slideLayouts/slideLayout14.xml"/><Relationship Id="rId5" Type="http://schemas.openxmlformats.org/officeDocument/2006/relationships/image" Target="../media/image68.png"/><Relationship Id="rId4" Type="http://schemas.openxmlformats.org/officeDocument/2006/relationships/image" Target="../media/image67.jpeg"/></Relationships>
</file>

<file path=ppt/slides/_rels/slide4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image" Target="../media/image74.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fr-BE" smtClean="0"/>
              <a:t>Projet de conception de pont</a:t>
            </a:r>
            <a:endParaRPr lang="fr-BE"/>
          </a:p>
        </p:txBody>
      </p:sp>
      <p:sp>
        <p:nvSpPr>
          <p:cNvPr id="40963" name="Rectangle 3"/>
          <p:cNvSpPr>
            <a:spLocks noGrp="1" noChangeArrowheads="1"/>
          </p:cNvSpPr>
          <p:nvPr>
            <p:ph type="body" sz="quarter" idx="11"/>
          </p:nvPr>
        </p:nvSpPr>
        <p:spPr>
          <a:xfrm>
            <a:off x="4572000" y="1304385"/>
            <a:ext cx="4032250" cy="1276710"/>
          </a:xfrm>
        </p:spPr>
        <p:txBody>
          <a:bodyPr>
            <a:noAutofit/>
          </a:bodyPr>
          <a:lstStyle/>
          <a:p>
            <a:r>
              <a:rPr lang="fr-BE" smtClean="0"/>
              <a:t>Utilisation de SOLIDWORKS et SOLIDWORKS Simulation pour concevoir, tester et créer des structures</a:t>
            </a:r>
            <a:endParaRPr lang="fr-BE"/>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899592" y="1347840"/>
            <a:ext cx="5120209" cy="3220970"/>
          </a:xfrm>
        </p:spPr>
        <p:txBody>
          <a:bodyPr/>
          <a:lstStyle/>
          <a:p>
            <a:r>
              <a:rPr lang="fr-BE" smtClean="0"/>
              <a:t>Les chargements externes sont des forces appliquées à la poutre. Une charge appliquée couramment à une poutre est un poids, comme dans le cas d'un wagon. Les charges sont généralement appliquées à une zone de la poutre.</a:t>
            </a:r>
            <a:endParaRPr lang="fr-BE"/>
          </a:p>
        </p:txBody>
      </p:sp>
      <p:sp>
        <p:nvSpPr>
          <p:cNvPr id="67587" name="Rectangle 2"/>
          <p:cNvSpPr>
            <a:spLocks noGrp="1" noChangeArrowheads="1"/>
          </p:cNvSpPr>
          <p:nvPr>
            <p:ph type="title"/>
          </p:nvPr>
        </p:nvSpPr>
        <p:spPr/>
        <p:txBody>
          <a:bodyPr/>
          <a:lstStyle/>
          <a:p>
            <a:r>
              <a:rPr lang="fr-BE" smtClean="0"/>
              <a:t>Chargements externes</a:t>
            </a:r>
            <a:endParaRPr lang="fr-BE"/>
          </a:p>
        </p:txBody>
      </p:sp>
      <p:pic>
        <p:nvPicPr>
          <p:cNvPr id="67588" name="Picture 4" descr="loading"/>
          <p:cNvPicPr>
            <a:picLocks noChangeAspect="1" noChangeArrowheads="1"/>
          </p:cNvPicPr>
          <p:nvPr/>
        </p:nvPicPr>
        <p:blipFill>
          <a:blip r:embed="rId3"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899592" y="1347840"/>
            <a:ext cx="4901368" cy="3226401"/>
          </a:xfrm>
        </p:spPr>
        <p:txBody>
          <a:bodyPr>
            <a:normAutofit fontScale="92500" lnSpcReduction="10000"/>
          </a:bodyPr>
          <a:lstStyle/>
          <a:p>
            <a:r>
              <a:rPr lang="fr-BE" dirty="0" smtClean="0"/>
              <a:t>La flexion est causée par une charge appliquée à une poutre. La charge fait fléchir la poutre et la déplace dans la direction de la charge. La déflexion est le déplacement de la poutre depuis sa position initiale. Plus la charge est grande, plus la déflexion est importante. La déflexion </a:t>
            </a:r>
            <a:r>
              <a:rPr lang="fr-BE" dirty="0"/>
              <a:t>dans le «</a:t>
            </a:r>
            <a:r>
              <a:rPr lang="fr-BE" dirty="0" smtClean="0"/>
              <a:t> cas le plus défavorable » survient quand la charge se trouve au centre de la poutre.</a:t>
            </a:r>
            <a:endParaRPr lang="fr-BE" dirty="0"/>
          </a:p>
        </p:txBody>
      </p:sp>
      <p:sp>
        <p:nvSpPr>
          <p:cNvPr id="68611" name="Rectangle 4"/>
          <p:cNvSpPr>
            <a:spLocks noGrp="1" noChangeArrowheads="1"/>
          </p:cNvSpPr>
          <p:nvPr>
            <p:ph type="title"/>
          </p:nvPr>
        </p:nvSpPr>
        <p:spPr/>
        <p:txBody>
          <a:bodyPr/>
          <a:lstStyle/>
          <a:p>
            <a:r>
              <a:rPr lang="fr-BE" smtClean="0"/>
              <a:t>Flexion et déflexion</a:t>
            </a:r>
            <a:endParaRPr lang="fr-BE"/>
          </a:p>
        </p:txBody>
      </p:sp>
      <p:pic>
        <p:nvPicPr>
          <p:cNvPr id="8" name="Picture 7" descr="finger_1"/>
          <p:cNvPicPr>
            <a:picLocks noChangeAspect="1" noChangeArrowheads="1"/>
          </p:cNvPicPr>
          <p:nvPr/>
        </p:nvPicPr>
        <p:blipFill>
          <a:blip r:embed="rId3" cstate="print"/>
          <a:srcRect/>
          <a:stretch>
            <a:fillRect/>
          </a:stretch>
        </p:blipFill>
        <p:spPr bwMode="auto">
          <a:xfrm>
            <a:off x="6000979" y="492449"/>
            <a:ext cx="2603546" cy="1951828"/>
          </a:xfrm>
          <a:prstGeom prst="rect">
            <a:avLst/>
          </a:prstGeom>
          <a:noFill/>
          <a:ln w="9525">
            <a:noFill/>
            <a:miter lim="800000"/>
            <a:headEnd/>
            <a:tailEnd/>
          </a:ln>
        </p:spPr>
      </p:pic>
      <p:pic>
        <p:nvPicPr>
          <p:cNvPr id="9" name="Picture 8" descr="finger_2"/>
          <p:cNvPicPr>
            <a:picLocks noChangeAspect="1" noChangeArrowheads="1"/>
          </p:cNvPicPr>
          <p:nvPr/>
        </p:nvPicPr>
        <p:blipFill>
          <a:blip r:embed="rId4" cstate="print"/>
          <a:srcRect/>
          <a:stretch>
            <a:fillRect/>
          </a:stretch>
        </p:blipFill>
        <p:spPr bwMode="auto">
          <a:xfrm>
            <a:off x="5993041"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899592" y="1347840"/>
            <a:ext cx="4891608" cy="3182565"/>
          </a:xfrm>
        </p:spPr>
        <p:txBody>
          <a:bodyPr/>
          <a:lstStyle/>
          <a:p>
            <a:r>
              <a:rPr lang="fr-BE" smtClean="0"/>
              <a:t>Pendant la flexion de la poutre, celle-ci subit un certain nombre d'événements. La partie supérieure de la poutre (la face à laquelle la charge est appliquée) se comprime (ses extrémités se rapprochent) alors que la face opposée subit une tension (elle s'étire). </a:t>
            </a:r>
            <a:endParaRPr lang="fr-BE"/>
          </a:p>
        </p:txBody>
      </p:sp>
      <p:sp>
        <p:nvSpPr>
          <p:cNvPr id="69635" name="Rectangle 2"/>
          <p:cNvSpPr>
            <a:spLocks noGrp="1" noChangeArrowheads="1"/>
          </p:cNvSpPr>
          <p:nvPr>
            <p:ph type="title"/>
          </p:nvPr>
        </p:nvSpPr>
        <p:spPr/>
        <p:txBody>
          <a:bodyPr/>
          <a:lstStyle/>
          <a:p>
            <a:r>
              <a:rPr lang="fr-BE" smtClean="0"/>
              <a:t>Tension et compression</a:t>
            </a:r>
            <a:endParaRPr lang="fr-BE"/>
          </a:p>
        </p:txBody>
      </p:sp>
      <p:pic>
        <p:nvPicPr>
          <p:cNvPr id="20" name="Picture 7" descr="tension-compression"/>
          <p:cNvPicPr>
            <a:picLocks noChangeAspect="1" noChangeArrowheads="1"/>
          </p:cNvPicPr>
          <p:nvPr/>
        </p:nvPicPr>
        <p:blipFill>
          <a:blip r:embed="rId3" cstate="print"/>
          <a:srcRect/>
          <a:stretch>
            <a:fillRect/>
          </a:stretch>
        </p:blipFill>
        <p:spPr bwMode="auto">
          <a:xfrm>
            <a:off x="5791200" y="1265980"/>
            <a:ext cx="2514600" cy="2419350"/>
          </a:xfrm>
          <a:prstGeom prst="rect">
            <a:avLst/>
          </a:prstGeom>
          <a:noFill/>
          <a:ln w="9525">
            <a:noFill/>
            <a:miter lim="800000"/>
            <a:headEnd/>
            <a:tailEnd/>
          </a:ln>
        </p:spPr>
      </p:pic>
      <p:sp>
        <p:nvSpPr>
          <p:cNvPr id="21" name="TextBox 20"/>
          <p:cNvSpPr txBox="1"/>
          <p:nvPr/>
        </p:nvSpPr>
        <p:spPr>
          <a:xfrm>
            <a:off x="7467600" y="1289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Compression</a:t>
            </a:r>
            <a:endParaRPr lang="en-US" sz="800" i="1" dirty="0">
              <a:solidFill>
                <a:srgbClr val="5F5F5F"/>
              </a:solidFill>
              <a:latin typeface="Times New Roman" pitchFamily="18" charset="0"/>
              <a:cs typeface="Times New Roman" pitchFamily="18" charset="0"/>
            </a:endParaRPr>
          </a:p>
        </p:txBody>
      </p:sp>
      <p:sp>
        <p:nvSpPr>
          <p:cNvPr id="22" name="TextBox 21"/>
          <p:cNvSpPr txBox="1"/>
          <p:nvPr/>
        </p:nvSpPr>
        <p:spPr>
          <a:xfrm>
            <a:off x="7467600" y="205726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Tension</a:t>
            </a:r>
            <a:endParaRPr lang="en-US" sz="800" i="1" dirty="0">
              <a:solidFill>
                <a:srgbClr val="5F5F5F"/>
              </a:solidFill>
              <a:latin typeface="Times New Roman" pitchFamily="18" charset="0"/>
              <a:cs typeface="Times New Roman" pitchFamily="18" charset="0"/>
            </a:endParaRPr>
          </a:p>
        </p:txBody>
      </p:sp>
      <p:sp>
        <p:nvSpPr>
          <p:cNvPr id="23" name="TextBox 22"/>
          <p:cNvSpPr txBox="1"/>
          <p:nvPr/>
        </p:nvSpPr>
        <p:spPr>
          <a:xfrm rot="5400000">
            <a:off x="6948726" y="1649259"/>
            <a:ext cx="551255"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Cisaillement</a:t>
            </a:r>
            <a:endParaRPr lang="en-US" sz="800" i="1" dirty="0">
              <a:solidFill>
                <a:srgbClr val="5F5F5F"/>
              </a:solidFill>
              <a:latin typeface="Times New Roman" pitchFamily="18" charset="0"/>
              <a:cs typeface="Times New Roman" pitchFamily="18" charset="0"/>
            </a:endParaRPr>
          </a:p>
        </p:txBody>
      </p:sp>
      <p:sp>
        <p:nvSpPr>
          <p:cNvPr id="24" name="TextBox 23"/>
          <p:cNvSpPr txBox="1"/>
          <p:nvPr/>
        </p:nvSpPr>
        <p:spPr>
          <a:xfrm>
            <a:off x="7543800" y="2561380"/>
            <a:ext cx="9906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Contrainte de compression max.</a:t>
            </a:r>
            <a:endParaRPr lang="en-US" sz="800" i="1" dirty="0">
              <a:solidFill>
                <a:srgbClr val="5F5F5F"/>
              </a:solidFill>
              <a:latin typeface="Times New Roman" pitchFamily="18" charset="0"/>
              <a:cs typeface="Times New Roman" pitchFamily="18" charset="0"/>
            </a:endParaRPr>
          </a:p>
        </p:txBody>
      </p:sp>
      <p:sp>
        <p:nvSpPr>
          <p:cNvPr id="25" name="TextBox 24"/>
          <p:cNvSpPr txBox="1"/>
          <p:nvPr/>
        </p:nvSpPr>
        <p:spPr>
          <a:xfrm>
            <a:off x="7543800" y="306620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Aucune contrainte</a:t>
            </a:r>
            <a:endParaRPr lang="en-US" sz="800" i="1" dirty="0">
              <a:solidFill>
                <a:srgbClr val="5F5F5F"/>
              </a:solidFill>
              <a:latin typeface="Times New Roman" pitchFamily="18" charset="0"/>
              <a:cs typeface="Times New Roman" pitchFamily="18" charset="0"/>
            </a:endParaRPr>
          </a:p>
        </p:txBody>
      </p:sp>
      <p:sp>
        <p:nvSpPr>
          <p:cNvPr id="26" name="TextBox 25"/>
          <p:cNvSpPr txBox="1"/>
          <p:nvPr/>
        </p:nvSpPr>
        <p:spPr>
          <a:xfrm>
            <a:off x="7543800" y="3475780"/>
            <a:ext cx="7620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Contrainte de traction max.</a:t>
            </a:r>
            <a:endParaRPr lang="en-US" sz="800" i="1" dirty="0">
              <a:solidFill>
                <a:srgbClr val="5F5F5F"/>
              </a:solidFill>
              <a:latin typeface="Times New Roman" pitchFamily="18" charset="0"/>
              <a:cs typeface="Times New Roman" pitchFamily="18" charset="0"/>
            </a:endParaRPr>
          </a:p>
        </p:txBody>
      </p:sp>
      <p:sp>
        <p:nvSpPr>
          <p:cNvPr id="27" name="TextBox 26"/>
          <p:cNvSpPr txBox="1"/>
          <p:nvPr/>
        </p:nvSpPr>
        <p:spPr>
          <a:xfrm>
            <a:off x="5881688" y="2994768"/>
            <a:ext cx="341728" cy="264688"/>
          </a:xfrm>
          <a:prstGeom prst="rect">
            <a:avLst/>
          </a:prstGeom>
          <a:no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Axe neutre</a:t>
            </a:r>
            <a:endParaRPr lang="en-US" sz="800" i="1" dirty="0">
              <a:solidFill>
                <a:srgbClr val="5F5F5F"/>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899592" y="1112360"/>
            <a:ext cx="4517318" cy="3379640"/>
          </a:xfrm>
        </p:spPr>
        <p:txBody>
          <a:bodyPr>
            <a:normAutofit fontScale="85000" lnSpcReduction="10000"/>
          </a:bodyPr>
          <a:lstStyle/>
          <a:p>
            <a:r>
              <a:rPr lang="fr-BE" smtClean="0"/>
              <a:t>La contrainte mesure ce qui se produit à l'intérieur de la poutre lors de l'application de forces. Une contrainte est définie comme une force divisée par une surface. Les unités courantes sont les pascals (Pa), les mégapascals (Mpa) ou les livres par pouce carré (psi). </a:t>
            </a:r>
          </a:p>
          <a:p>
            <a:r>
              <a:rPr lang="fr-BE" smtClean="0"/>
              <a:t>La contrainte peut provoquer la rupture de la poutre en cas de charges importantes. L'analyse fournit des tableaux indiquant les zones de forte et faible contrainte.</a:t>
            </a:r>
            <a:endParaRPr lang="fr-BE"/>
          </a:p>
        </p:txBody>
      </p:sp>
      <p:sp>
        <p:nvSpPr>
          <p:cNvPr id="70659" name="Rectangle 4"/>
          <p:cNvSpPr>
            <a:spLocks noGrp="1" noChangeArrowheads="1"/>
          </p:cNvSpPr>
          <p:nvPr>
            <p:ph type="title"/>
          </p:nvPr>
        </p:nvSpPr>
        <p:spPr/>
        <p:txBody>
          <a:bodyPr/>
          <a:lstStyle/>
          <a:p>
            <a:r>
              <a:rPr lang="fr-BE" smtClean="0"/>
              <a:t>Contrainte</a:t>
            </a:r>
            <a:endParaRPr lang="fr-BE"/>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6910"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899592" y="1035550"/>
            <a:ext cx="3826028" cy="3259375"/>
          </a:xfrm>
        </p:spPr>
        <p:txBody>
          <a:bodyPr>
            <a:normAutofit fontScale="85000" lnSpcReduction="10000"/>
          </a:bodyPr>
          <a:lstStyle/>
          <a:p>
            <a:r>
              <a:rPr lang="fr-BE" dirty="0" smtClean="0"/>
              <a:t>Combien la poutre peut-elle supporter avant de rompre ? Nous utilisons la limite d'élasticité comme limite de résistance de la poutre en fonction des contraintes qu'elle subit.</a:t>
            </a:r>
          </a:p>
          <a:p>
            <a:r>
              <a:rPr lang="fr-BE" dirty="0" smtClean="0"/>
              <a:t>De fait, la limite d'élasticité mesure le point où une poutre fléchit et </a:t>
            </a:r>
            <a:r>
              <a:rPr lang="fr-BE" dirty="0"/>
              <a:t>le </a:t>
            </a:r>
            <a:r>
              <a:rPr lang="fr-BE" dirty="0" smtClean="0"/>
              <a:t>reste.</a:t>
            </a:r>
          </a:p>
          <a:p>
            <a:r>
              <a:rPr lang="fr-BE" dirty="0" smtClean="0"/>
              <a:t>Le matériau, comme la section de la poutre, contribuent à cette résistance.</a:t>
            </a:r>
            <a:endParaRPr lang="fr-BE" dirty="0"/>
          </a:p>
        </p:txBody>
      </p:sp>
      <p:sp>
        <p:nvSpPr>
          <p:cNvPr id="71683" name="Rectangle 4"/>
          <p:cNvSpPr>
            <a:spLocks noGrp="1" noChangeArrowheads="1"/>
          </p:cNvSpPr>
          <p:nvPr>
            <p:ph type="title"/>
          </p:nvPr>
        </p:nvSpPr>
        <p:spPr/>
        <p:txBody>
          <a:bodyPr/>
          <a:lstStyle/>
          <a:p>
            <a:r>
              <a:rPr lang="fr-BE" smtClean="0"/>
              <a:t>Limite d'élasticité</a:t>
            </a:r>
            <a:endParaRPr lang="fr-BE"/>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110976842"/>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4" name="Rectangle 3"/>
          <p:cNvSpPr>
            <a:spLocks noGrp="1" noChangeArrowheads="1"/>
          </p:cNvSpPr>
          <p:nvPr>
            <p:ph idx="1"/>
          </p:nvPr>
        </p:nvSpPr>
        <p:spPr>
          <a:xfrm>
            <a:off x="899592" y="1347840"/>
            <a:ext cx="4248483" cy="3182565"/>
          </a:xfrm>
        </p:spPr>
        <p:txBody>
          <a:bodyPr/>
          <a:lstStyle/>
          <a:p>
            <a:r>
              <a:rPr lang="fr-BE" smtClean="0"/>
              <a:t>La forme de la coupe transversale influence la résistance.</a:t>
            </a:r>
          </a:p>
          <a:p>
            <a:r>
              <a:rPr lang="fr-BE" smtClean="0"/>
              <a:t>L'utilisation d'un matériau plus résistant (l'acier plutôt que le bois) rend également la poutre plus résistante.</a:t>
            </a:r>
            <a:endParaRPr lang="fr-BE"/>
          </a:p>
        </p:txBody>
      </p:sp>
      <p:sp>
        <p:nvSpPr>
          <p:cNvPr id="1033" name="Rectangle 2"/>
          <p:cNvSpPr>
            <a:spLocks noGrp="1" noChangeArrowheads="1"/>
          </p:cNvSpPr>
          <p:nvPr>
            <p:ph type="title"/>
          </p:nvPr>
        </p:nvSpPr>
        <p:spPr/>
        <p:txBody>
          <a:bodyPr/>
          <a:lstStyle/>
          <a:p>
            <a:r>
              <a:rPr lang="fr-BE" smtClean="0"/>
              <a:t>Résistance des poutres</a:t>
            </a:r>
            <a:endParaRPr lang="fr-BE"/>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899591" y="1006497"/>
            <a:ext cx="5477443" cy="3220970"/>
          </a:xfrm>
        </p:spPr>
        <p:txBody>
          <a:bodyPr/>
          <a:lstStyle/>
          <a:p>
            <a:r>
              <a:rPr lang="fr-BE" smtClean="0"/>
              <a:t>Le fait d'empiler deux ou trois poutres (comme dans l'illustration) rend la poutre plus résistante à la flexion ainsi qu'aux charges.</a:t>
            </a:r>
            <a:endParaRPr lang="fr-BE"/>
          </a:p>
        </p:txBody>
      </p:sp>
      <p:sp>
        <p:nvSpPr>
          <p:cNvPr id="72707" name="Rectangle 4"/>
          <p:cNvSpPr>
            <a:spLocks noGrp="1" noChangeArrowheads="1"/>
          </p:cNvSpPr>
          <p:nvPr>
            <p:ph type="title"/>
          </p:nvPr>
        </p:nvSpPr>
        <p:spPr>
          <a:xfrm>
            <a:off x="719571" y="361747"/>
            <a:ext cx="8192193" cy="404968"/>
          </a:xfrm>
        </p:spPr>
        <p:txBody>
          <a:bodyPr/>
          <a:lstStyle/>
          <a:p>
            <a:r>
              <a:rPr lang="fr-BE" smtClean="0"/>
              <a:t>Forme de la section transversale</a:t>
            </a:r>
            <a:endParaRPr lang="fr-BE"/>
          </a:p>
        </p:txBody>
      </p:sp>
      <p:pic>
        <p:nvPicPr>
          <p:cNvPr id="72710" name="Picture 9" descr="finger_5"/>
          <p:cNvPicPr>
            <a:picLocks noChangeAspect="1" noChangeArrowheads="1"/>
          </p:cNvPicPr>
          <p:nvPr/>
        </p:nvPicPr>
        <p:blipFill>
          <a:blip r:embed="rId3" cstate="print"/>
          <a:srcRect/>
          <a:stretch>
            <a:fillRect/>
          </a:stretch>
        </p:blipFill>
        <p:spPr bwMode="auto">
          <a:xfrm>
            <a:off x="1384385" y="2501767"/>
            <a:ext cx="2603546" cy="1951828"/>
          </a:xfrm>
          <a:prstGeom prst="rect">
            <a:avLst/>
          </a:prstGeom>
          <a:noFill/>
          <a:ln w="9525">
            <a:noFill/>
            <a:miter lim="800000"/>
            <a:headEnd/>
            <a:tailEnd/>
          </a:ln>
        </p:spPr>
      </p:pic>
      <p:pic>
        <p:nvPicPr>
          <p:cNvPr id="9" name="Picture 7" descr="finger_3"/>
          <p:cNvPicPr>
            <a:picLocks noChangeAspect="1" noChangeArrowheads="1"/>
          </p:cNvPicPr>
          <p:nvPr/>
        </p:nvPicPr>
        <p:blipFill>
          <a:blip r:embed="rId4" cstate="print"/>
          <a:srcRect/>
          <a:stretch>
            <a:fillRect/>
          </a:stretch>
        </p:blipFill>
        <p:spPr bwMode="auto">
          <a:xfrm>
            <a:off x="6415440" y="459475"/>
            <a:ext cx="2603546" cy="1951828"/>
          </a:xfrm>
          <a:prstGeom prst="rect">
            <a:avLst/>
          </a:prstGeom>
          <a:noFill/>
          <a:ln w="9525">
            <a:noFill/>
            <a:miter lim="800000"/>
            <a:headEnd/>
            <a:tailEnd/>
          </a:ln>
        </p:spPr>
      </p:pic>
      <p:pic>
        <p:nvPicPr>
          <p:cNvPr id="10" name="Picture 8" descr="finger_4"/>
          <p:cNvPicPr>
            <a:picLocks noChangeAspect="1" noChangeArrowheads="1"/>
          </p:cNvPicPr>
          <p:nvPr/>
        </p:nvPicPr>
        <p:blipFill>
          <a:blip r:embed="rId5" cstate="print"/>
          <a:srcRect/>
          <a:stretch>
            <a:fillRect/>
          </a:stretch>
        </p:blipFill>
        <p:spPr bwMode="auto">
          <a:xfrm>
            <a:off x="6413384"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899593" y="1347839"/>
            <a:ext cx="5388920" cy="3182565"/>
          </a:xfrm>
        </p:spPr>
        <p:txBody>
          <a:bodyPr/>
          <a:lstStyle/>
          <a:p>
            <a:r>
              <a:rPr lang="fr-BE" smtClean="0"/>
              <a:t>Plus la section est profonde (à gauche), plus le matériau est résistant. Les sections plus larges (à droite) sont un peu plus résistantes, mais pas tellement. </a:t>
            </a:r>
          </a:p>
          <a:p>
            <a:r>
              <a:rPr lang="fr-BE" smtClean="0"/>
              <a:t>La résistance des poutres plus profondes tient au moment d'inertie de zone. Celui-ci est calculé à partir de la largeur (b) et de la hauteur (h) de la section. </a:t>
            </a:r>
          </a:p>
          <a:p>
            <a:endParaRPr lang="en-US" dirty="0" smtClean="0"/>
          </a:p>
        </p:txBody>
      </p:sp>
      <p:sp>
        <p:nvSpPr>
          <p:cNvPr id="73731" name="Rectangle 2"/>
          <p:cNvSpPr>
            <a:spLocks noGrp="1" noChangeArrowheads="1"/>
          </p:cNvSpPr>
          <p:nvPr>
            <p:ph type="title"/>
          </p:nvPr>
        </p:nvSpPr>
        <p:spPr/>
        <p:txBody>
          <a:bodyPr/>
          <a:lstStyle/>
          <a:p>
            <a:r>
              <a:rPr lang="fr-BE" smtClean="0"/>
              <a:t>Profondeur de coupe</a:t>
            </a:r>
            <a:endParaRPr lang="fr-BE"/>
          </a:p>
        </p:txBody>
      </p:sp>
      <p:grpSp>
        <p:nvGrpSpPr>
          <p:cNvPr id="4" name="Group 3"/>
          <p:cNvGrpSpPr/>
          <p:nvPr/>
        </p:nvGrpSpPr>
        <p:grpSpPr>
          <a:xfrm>
            <a:off x="6288512" y="971550"/>
            <a:ext cx="644006" cy="1757229"/>
            <a:chOff x="6288512" y="971550"/>
            <a:chExt cx="644006" cy="1757229"/>
          </a:xfrm>
        </p:grpSpPr>
        <p:sp>
          <p:nvSpPr>
            <p:cNvPr id="73736"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p>
          </p:txBody>
        </p:sp>
        <p:pic>
          <p:nvPicPr>
            <p:cNvPr id="1026" name="Picture 2" descr="C:\Users\ijutras\Documents\.EDU Curriculum\Bridge Design Project\Support Files-Bridge Design Project\Art\blocks-2.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19595" y="971550"/>
            <a:ext cx="1267610" cy="1097280"/>
            <a:chOff x="7519595" y="971550"/>
            <a:chExt cx="1267610" cy="1097280"/>
          </a:xfrm>
        </p:grpSpPr>
        <p:sp>
          <p:nvSpPr>
            <p:cNvPr id="73737"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p>
          </p:txBody>
        </p:sp>
        <p:pic>
          <p:nvPicPr>
            <p:cNvPr id="1027" name="Picture 3" descr="C:\Users\ijutras\Documents\.EDU Curriculum\Bridge Design Project\Support Files-Bridge Design Project\Art\blocks-2-side.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899592" y="843525"/>
            <a:ext cx="6091923" cy="2916040"/>
          </a:xfrm>
        </p:spPr>
        <p:txBody>
          <a:bodyPr>
            <a:normAutofit/>
          </a:bodyPr>
          <a:lstStyle/>
          <a:p>
            <a:pPr>
              <a:lnSpc>
                <a:spcPct val="80000"/>
              </a:lnSpc>
            </a:pPr>
            <a:r>
              <a:rPr lang="fr-BE" sz="2000" dirty="0" smtClean="0"/>
              <a:t>Pour une section carrée dont les côtés mesurent 3,175 mm (0,3175 cm ou 1/8 po), le moment d'inertie de zone est :</a:t>
            </a:r>
          </a:p>
          <a:p>
            <a:pPr>
              <a:lnSpc>
                <a:spcPct val="80000"/>
              </a:lnSpc>
              <a:tabLst>
                <a:tab pos="2066925" algn="l"/>
                <a:tab pos="2778125" algn="l"/>
                <a:tab pos="3413125" algn="l"/>
              </a:tabLst>
            </a:pPr>
            <a:r>
              <a:rPr lang="fr-BE" sz="2000" dirty="0" smtClean="0"/>
              <a:t>1 section = 	</a:t>
            </a:r>
            <a:r>
              <a:rPr lang="fr-BE" sz="2000" u="sng" dirty="0" smtClean="0"/>
              <a:t>8,47	</a:t>
            </a:r>
            <a:r>
              <a:rPr lang="fr-BE" sz="2000" dirty="0" smtClean="0"/>
              <a:t>	base</a:t>
            </a:r>
          </a:p>
          <a:p>
            <a:pPr>
              <a:lnSpc>
                <a:spcPct val="80000"/>
              </a:lnSpc>
              <a:tabLst>
                <a:tab pos="2066925" algn="l"/>
                <a:tab pos="2778125" algn="l"/>
                <a:tab pos="3413125" algn="l"/>
              </a:tabLst>
            </a:pPr>
            <a:endParaRPr lang="en-US" sz="2000" dirty="0" smtClean="0"/>
          </a:p>
          <a:p>
            <a:pPr>
              <a:lnSpc>
                <a:spcPct val="80000"/>
              </a:lnSpc>
              <a:tabLst>
                <a:tab pos="2066925" algn="l"/>
                <a:tab pos="2778125" algn="l"/>
                <a:tab pos="3413125" algn="l"/>
              </a:tabLst>
            </a:pPr>
            <a:r>
              <a:rPr lang="fr-BE" sz="2000" dirty="0" smtClean="0"/>
              <a:t>2 empilées = 	</a:t>
            </a:r>
            <a:r>
              <a:rPr lang="fr-BE" sz="2000" u="sng" dirty="0" smtClean="0"/>
              <a:t>67,75	</a:t>
            </a:r>
            <a:r>
              <a:rPr lang="fr-BE" sz="2000" dirty="0" smtClean="0"/>
              <a:t>	8 fois plus résistantes</a:t>
            </a:r>
          </a:p>
          <a:p>
            <a:pPr>
              <a:lnSpc>
                <a:spcPct val="80000"/>
              </a:lnSpc>
              <a:tabLst>
                <a:tab pos="2066925" algn="l"/>
                <a:tab pos="2778125" algn="l"/>
                <a:tab pos="3413125" algn="l"/>
              </a:tabLst>
            </a:pPr>
            <a:r>
              <a:rPr lang="fr-BE" sz="2000" dirty="0" smtClean="0">
                <a:solidFill>
                  <a:srgbClr val="FF3300"/>
                </a:solidFill>
              </a:rPr>
              <a:t>2 côte à côte =	</a:t>
            </a:r>
            <a:r>
              <a:rPr lang="fr-BE" sz="2000" u="sng" dirty="0" smtClean="0">
                <a:solidFill>
                  <a:srgbClr val="FF3300"/>
                </a:solidFill>
              </a:rPr>
              <a:t>16,94	</a:t>
            </a:r>
            <a:r>
              <a:rPr lang="fr-BE" sz="2000" dirty="0" smtClean="0">
                <a:solidFill>
                  <a:srgbClr val="FF3300"/>
                </a:solidFill>
              </a:rPr>
              <a:t>	2 fois plus résistantes</a:t>
            </a:r>
          </a:p>
          <a:p>
            <a:pPr>
              <a:lnSpc>
                <a:spcPct val="80000"/>
              </a:lnSpc>
              <a:tabLst>
                <a:tab pos="2066925" algn="l"/>
                <a:tab pos="2778125" algn="l"/>
                <a:tab pos="3413125" algn="l"/>
              </a:tabLst>
            </a:pPr>
            <a:endParaRPr lang="en-US" sz="2000" dirty="0"/>
          </a:p>
          <a:p>
            <a:pPr>
              <a:lnSpc>
                <a:spcPct val="80000"/>
              </a:lnSpc>
              <a:tabLst>
                <a:tab pos="2066925" algn="l"/>
                <a:tab pos="2778125" algn="l"/>
                <a:tab pos="3413125" algn="l"/>
              </a:tabLst>
            </a:pPr>
            <a:r>
              <a:rPr lang="fr-BE" sz="2000" smtClean="0"/>
              <a:t>3 empilées = 	228,64		</a:t>
            </a:r>
            <a:r>
              <a:rPr lang="fr-BE" sz="2000" smtClean="0"/>
              <a:t>27 fois </a:t>
            </a:r>
            <a:r>
              <a:rPr lang="fr-BE" sz="2000" smtClean="0"/>
              <a:t>plus résistantes</a:t>
            </a:r>
            <a:endParaRPr lang="fr-BE" sz="2000"/>
          </a:p>
        </p:txBody>
      </p:sp>
      <p:sp>
        <p:nvSpPr>
          <p:cNvPr id="74755" name="Rectangle 2"/>
          <p:cNvSpPr>
            <a:spLocks noGrp="1" noChangeArrowheads="1"/>
          </p:cNvSpPr>
          <p:nvPr>
            <p:ph type="title"/>
          </p:nvPr>
        </p:nvSpPr>
        <p:spPr/>
        <p:txBody>
          <a:bodyPr/>
          <a:lstStyle/>
          <a:p>
            <a:r>
              <a:rPr lang="fr-BE" smtClean="0"/>
              <a:t>Moment d'inertie de zone</a:t>
            </a:r>
            <a:endParaRPr lang="fr-BE"/>
          </a:p>
        </p:txBody>
      </p:sp>
      <p:pic>
        <p:nvPicPr>
          <p:cNvPr id="16" name="Picture 5" descr="C:\Users\ijutras\Documents\.EDU Curriculum\Bridge Design Project\Support Files-Bridge Design Project\Art\blocks-2-side.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p>
        </p:txBody>
      </p:sp>
      <p:sp>
        <p:nvSpPr>
          <p:cNvPr id="18"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p>
        </p:txBody>
      </p:sp>
      <p:pic>
        <p:nvPicPr>
          <p:cNvPr id="19" name="Picture 2" descr="C:\Users\ijutras\Documents\.EDU Curriculum\Bridge Design Project\Support Files-Bridge Design Project\Art\blocks-1.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1515"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ijutras\Documents\.EDU Curriculum\Bridge Design Project\Support Files-Bridge Design Project\Art\blocks-2.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91515"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ijutras\Documents\.EDU Curriculum\Bridge Design Project\Support Files-Bridge Design Project\Art\blocks-3.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1515"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descr="moi"/>
          <p:cNvPicPr>
            <a:picLocks noChangeAspect="1" noChangeArrowheads="1"/>
          </p:cNvPicPr>
          <p:nvPr/>
        </p:nvPicPr>
        <p:blipFill>
          <a:blip r:embed="rId7"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24" name="Picture 15" descr="formula-moi"/>
          <p:cNvPicPr>
            <a:picLocks noChangeAspect="1" noChangeArrowheads="1"/>
          </p:cNvPicPr>
          <p:nvPr/>
        </p:nvPicPr>
        <p:blipFill>
          <a:blip r:embed="rId8"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899593" y="1347840"/>
            <a:ext cx="6053518" cy="3276138"/>
          </a:xfrm>
        </p:spPr>
        <p:txBody>
          <a:bodyPr/>
          <a:lstStyle/>
          <a:p>
            <a:r>
              <a:rPr lang="fr-BE" smtClean="0"/>
              <a:t>Le matériau utilisé pour créer la poutre a une grande influence sur sa résistance. Bien qu'il existe une grande variété de bois et d'alliages de métaux, le métal est en règle générale plus résistant que le bois.</a:t>
            </a:r>
          </a:p>
          <a:p>
            <a:r>
              <a:rPr lang="fr-BE" smtClean="0"/>
              <a:t>Remarquez aussi que, à la différence des métaux, le bois présente un grain qui rend sa résistance variable selon les directions.</a:t>
            </a:r>
            <a:endParaRPr lang="fr-BE"/>
          </a:p>
        </p:txBody>
      </p:sp>
      <p:sp>
        <p:nvSpPr>
          <p:cNvPr id="75779" name="Rectangle 4"/>
          <p:cNvSpPr>
            <a:spLocks noGrp="1" noChangeArrowheads="1"/>
          </p:cNvSpPr>
          <p:nvPr>
            <p:ph type="title"/>
          </p:nvPr>
        </p:nvSpPr>
        <p:spPr/>
        <p:txBody>
          <a:bodyPr/>
          <a:lstStyle/>
          <a:p>
            <a:r>
              <a:rPr lang="fr-BE" smtClean="0"/>
              <a:t>Matériaux</a:t>
            </a:r>
            <a:endParaRPr lang="fr-BE"/>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fr-BE" smtClean="0"/>
              <a:t>Introduction - Prérequis</a:t>
            </a:r>
            <a:endParaRPr lang="en-US" dirty="0" smtClean="0"/>
          </a:p>
        </p:txBody>
      </p:sp>
      <p:sp>
        <p:nvSpPr>
          <p:cNvPr id="7" name="Content Placeholder 6"/>
          <p:cNvSpPr>
            <a:spLocks noGrp="1"/>
          </p:cNvSpPr>
          <p:nvPr>
            <p:ph sz="quarter" idx="15"/>
          </p:nvPr>
        </p:nvSpPr>
        <p:spPr/>
        <p:txBody>
          <a:bodyPr/>
          <a:lstStyle/>
          <a:p>
            <a:pPr>
              <a:lnSpc>
                <a:spcPct val="85000"/>
              </a:lnSpc>
            </a:pPr>
            <a:r>
              <a:rPr lang="fr-BE" dirty="0">
                <a:cs typeface="Arial" charset="0"/>
              </a:rPr>
              <a:t>Les fichiers </a:t>
            </a:r>
            <a:r>
              <a:rPr lang="fr-BE" dirty="0" smtClean="0">
                <a:cs typeface="Arial" charset="0"/>
              </a:rPr>
              <a:t>SOLIDWORKS </a:t>
            </a:r>
            <a:r>
              <a:rPr lang="fr-BE" dirty="0">
                <a:cs typeface="Arial" charset="0"/>
              </a:rPr>
              <a:t>sont de trois types principaux : pièces, assemblages et mises en plan</a:t>
            </a:r>
            <a:endParaRPr lang="en-US" dirty="0">
              <a:cs typeface="Arial" charset="0"/>
            </a:endParaRPr>
          </a:p>
          <a:p>
            <a:pPr>
              <a:lnSpc>
                <a:spcPct val="85000"/>
              </a:lnSpc>
            </a:pPr>
            <a:r>
              <a:rPr lang="fr-BE" dirty="0">
                <a:cs typeface="Arial" charset="0"/>
              </a:rPr>
              <a:t>Suivez les tutoriels suivants intégrés dans le logiciel </a:t>
            </a:r>
            <a:r>
              <a:rPr lang="fr-BE" dirty="0" smtClean="0">
                <a:cs typeface="Arial" charset="0"/>
              </a:rPr>
              <a:t>SOLIDWORKS</a:t>
            </a:r>
            <a:r>
              <a:rPr lang="fr-BE" dirty="0">
                <a:cs typeface="Arial" charset="0"/>
              </a:rPr>
              <a:t> :</a:t>
            </a:r>
          </a:p>
          <a:p>
            <a:pPr lvl="1" indent="-150813">
              <a:lnSpc>
                <a:spcPct val="85000"/>
              </a:lnSpc>
            </a:pPr>
            <a:r>
              <a:rPr lang="fr-BE" dirty="0">
                <a:cs typeface="Arial" charset="0"/>
              </a:rPr>
              <a:t>Leçon 1 - Pièces</a:t>
            </a:r>
          </a:p>
          <a:p>
            <a:pPr lvl="1" indent="-150813">
              <a:lnSpc>
                <a:spcPct val="85000"/>
              </a:lnSpc>
            </a:pPr>
            <a:r>
              <a:rPr lang="fr-BE" dirty="0">
                <a:cs typeface="Arial" charset="0"/>
              </a:rPr>
              <a:t>Leçon 2 - Assemblages</a:t>
            </a:r>
          </a:p>
          <a:p>
            <a:pPr lvl="1" indent="-150813">
              <a:lnSpc>
                <a:spcPct val="85000"/>
              </a:lnSpc>
            </a:pPr>
            <a:r>
              <a:rPr lang="fr-BE" dirty="0">
                <a:cs typeface="Arial" charset="0"/>
              </a:rPr>
              <a:t>Leçon 3 - Mises en plan</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899592" y="1347840"/>
            <a:ext cx="4483793" cy="3144160"/>
          </a:xfrm>
        </p:spPr>
        <p:txBody>
          <a:bodyPr/>
          <a:lstStyle/>
          <a:p>
            <a:r>
              <a:rPr lang="fr-BE" smtClean="0"/>
              <a:t>La poutre plus profonde commence à ressembler aux poutres d'acier utilisées pour la construction de poutres triangulées, poutres de bâtiments, en U, en I ou en tube.</a:t>
            </a:r>
            <a:endParaRPr lang="fr-BE"/>
          </a:p>
        </p:txBody>
      </p:sp>
      <p:sp>
        <p:nvSpPr>
          <p:cNvPr id="76803" name="Rectangle 2"/>
          <p:cNvSpPr>
            <a:spLocks noGrp="1" noChangeArrowheads="1"/>
          </p:cNvSpPr>
          <p:nvPr>
            <p:ph type="title"/>
          </p:nvPr>
        </p:nvSpPr>
        <p:spPr/>
        <p:txBody>
          <a:bodyPr/>
          <a:lstStyle/>
          <a:p>
            <a:r>
              <a:rPr lang="fr-BE" smtClean="0"/>
              <a:t>Poutres d'acier</a:t>
            </a:r>
            <a:endParaRPr lang="fr-BE"/>
          </a:p>
        </p:txBody>
      </p:sp>
      <p:pic>
        <p:nvPicPr>
          <p:cNvPr id="76804" name="Picture 18" descr="channel"/>
          <p:cNvPicPr>
            <a:picLocks noChangeAspect="1" noChangeArrowheads="1"/>
          </p:cNvPicPr>
          <p:nvPr/>
        </p:nvPicPr>
        <p:blipFill>
          <a:blip r:embed="rId3" cstate="print"/>
          <a:srcRect/>
          <a:stretch>
            <a:fillRect/>
          </a:stretch>
        </p:blipFill>
        <p:spPr bwMode="auto">
          <a:xfrm>
            <a:off x="6194805" y="1543050"/>
            <a:ext cx="407194" cy="1100138"/>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803819" y="1543050"/>
            <a:ext cx="614363" cy="1092994"/>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1" y="1543051"/>
            <a:ext cx="828675" cy="1078706"/>
          </a:xfrm>
          <a:prstGeom prst="rect">
            <a:avLst/>
          </a:prstGeom>
          <a:noFill/>
          <a:ln w="9525">
            <a:noFill/>
            <a:miter lim="800000"/>
            <a:headEnd/>
            <a:tailEnd/>
          </a:ln>
        </p:spPr>
      </p:pic>
      <p:grpSp>
        <p:nvGrpSpPr>
          <p:cNvPr id="2" name="Group 25"/>
          <p:cNvGrpSpPr>
            <a:grpSpLocks/>
          </p:cNvGrpSpPr>
          <p:nvPr/>
        </p:nvGrpSpPr>
        <p:grpSpPr bwMode="auto">
          <a:xfrm>
            <a:off x="5383385" y="1573220"/>
            <a:ext cx="609600" cy="10287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572000" y="2840585"/>
            <a:ext cx="2204535" cy="1653401"/>
          </a:xfrm>
          <a:prstGeom prst="rect">
            <a:avLst/>
          </a:prstGeom>
          <a:noFill/>
          <a:ln w="9525">
            <a:noFill/>
            <a:miter lim="800000"/>
            <a:headEnd/>
            <a:tailEnd/>
          </a:ln>
        </p:spPr>
      </p:pic>
      <p:sp>
        <p:nvSpPr>
          <p:cNvPr id="77827" name="Rectangle 5"/>
          <p:cNvSpPr>
            <a:spLocks noGrp="1" noChangeArrowheads="1"/>
          </p:cNvSpPr>
          <p:nvPr>
            <p:ph idx="1"/>
          </p:nvPr>
        </p:nvSpPr>
        <p:spPr>
          <a:xfrm>
            <a:off x="899592" y="1347840"/>
            <a:ext cx="3585096" cy="3276138"/>
          </a:xfrm>
        </p:spPr>
        <p:txBody>
          <a:bodyPr/>
          <a:lstStyle/>
          <a:p>
            <a:r>
              <a:rPr lang="fr-BE" smtClean="0"/>
              <a:t>L'entretoisement croisé permet de raidir la structure en empêchant la rotation aux connexions. </a:t>
            </a:r>
          </a:p>
          <a:p>
            <a:r>
              <a:rPr lang="fr-BE" smtClean="0"/>
              <a:t>L'utilisation de pailles fixées à leurs extrémités illustre ce qu'une entretoise peut faire.</a:t>
            </a:r>
            <a:endParaRPr lang="fr-BE"/>
          </a:p>
        </p:txBody>
      </p:sp>
      <p:sp>
        <p:nvSpPr>
          <p:cNvPr id="77828" name="Rectangle 4"/>
          <p:cNvSpPr>
            <a:spLocks noGrp="1" noChangeArrowheads="1"/>
          </p:cNvSpPr>
          <p:nvPr>
            <p:ph type="title"/>
          </p:nvPr>
        </p:nvSpPr>
        <p:spPr/>
        <p:txBody>
          <a:bodyPr/>
          <a:lstStyle/>
          <a:p>
            <a:r>
              <a:rPr lang="fr-BE" smtClean="0"/>
              <a:t>Entretoisement croisé</a:t>
            </a:r>
            <a:endParaRPr lang="fr-BE"/>
          </a:p>
        </p:txBody>
      </p:sp>
      <p:pic>
        <p:nvPicPr>
          <p:cNvPr id="77829" name="Picture 8" descr="straws_2"/>
          <p:cNvPicPr>
            <a:picLocks noChangeAspect="1" noChangeArrowheads="1"/>
          </p:cNvPicPr>
          <p:nvPr/>
        </p:nvPicPr>
        <p:blipFill>
          <a:blip r:embed="rId4" cstate="print"/>
          <a:srcRect/>
          <a:stretch>
            <a:fillRect/>
          </a:stretch>
        </p:blipFill>
        <p:spPr bwMode="auto">
          <a:xfrm>
            <a:off x="4484688" y="805120"/>
            <a:ext cx="2204535" cy="1653401"/>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fr-BE" smtClean="0"/>
              <a:t>2 – Utilisation du formulaire de flexion</a:t>
            </a:r>
            <a:endParaRPr lang="fr-BE"/>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899592" y="1347840"/>
            <a:ext cx="4594128" cy="3276138"/>
          </a:xfrm>
        </p:spPr>
        <p:txBody>
          <a:bodyPr/>
          <a:lstStyle/>
          <a:p>
            <a:r>
              <a:rPr lang="fr-BE" smtClean="0"/>
              <a:t>Le formulaire de flexion sert à estimer le déplacement. Il permet de s'assurer que l'analyse correspond aux attentes. </a:t>
            </a:r>
            <a:endParaRPr lang="en-US" dirty="0" smtClean="0"/>
          </a:p>
        </p:txBody>
      </p:sp>
      <p:sp>
        <p:nvSpPr>
          <p:cNvPr id="79875" name="Rectangle 12"/>
          <p:cNvSpPr>
            <a:spLocks noGrp="1" noChangeArrowheads="1"/>
          </p:cNvSpPr>
          <p:nvPr>
            <p:ph type="title"/>
          </p:nvPr>
        </p:nvSpPr>
        <p:spPr/>
        <p:txBody>
          <a:bodyPr/>
          <a:lstStyle/>
          <a:p>
            <a:r>
              <a:rPr lang="fr-BE" smtClean="0"/>
              <a:t>Formulaire de flexion</a:t>
            </a:r>
            <a:endParaRPr lang="fr-BE"/>
          </a:p>
        </p:txBody>
      </p:sp>
      <p:pic>
        <p:nvPicPr>
          <p:cNvPr id="6146" name="Picture 2" descr="C:\Users\ijutras\Documents\.EDU Curriculum\Bridge Design Project\Support Files-Bridge Design Project\Language\English\Art_Local\Beam_Calculations_1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fr-BE" smtClean="0"/>
              <a:t>3 – Analyse de la structure</a:t>
            </a:r>
            <a:endParaRPr lang="fr-BE"/>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81177844"/>
              </p:ext>
            </p:extLst>
          </p:nvPr>
        </p:nvGraphicFramePr>
        <p:xfrm>
          <a:off x="6876299" y="1347788"/>
          <a:ext cx="1958655" cy="2607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60" name="Rectangle 13"/>
          <p:cNvSpPr>
            <a:spLocks noGrp="1" noChangeArrowheads="1"/>
          </p:cNvSpPr>
          <p:nvPr>
            <p:ph idx="1"/>
          </p:nvPr>
        </p:nvSpPr>
        <p:spPr>
          <a:xfrm>
            <a:off x="899593" y="1073955"/>
            <a:ext cx="6207138" cy="3276138"/>
          </a:xfrm>
        </p:spPr>
        <p:txBody>
          <a:bodyPr>
            <a:normAutofit lnSpcReduction="10000"/>
          </a:bodyPr>
          <a:lstStyle/>
          <a:p>
            <a:r>
              <a:rPr lang="fr-BE" smtClean="0"/>
              <a:t>Une analyse structurelle comprend plusieurs étapes qui se déroulent dans un ordre donné.</a:t>
            </a:r>
          </a:p>
          <a:p>
            <a:pPr lvl="1"/>
            <a:r>
              <a:rPr lang="fr-BE" smtClean="0"/>
              <a:t>Dans SOLIDWORKS :</a:t>
            </a:r>
          </a:p>
          <a:p>
            <a:pPr lvl="2"/>
            <a:r>
              <a:rPr lang="fr-BE" smtClean="0"/>
              <a:t>La géométrie est créée dans le modèle.</a:t>
            </a:r>
          </a:p>
          <a:p>
            <a:pPr lvl="1"/>
            <a:r>
              <a:rPr lang="fr-BE" smtClean="0"/>
              <a:t>Dans SOLIDWORKS Simulation :</a:t>
            </a:r>
          </a:p>
          <a:p>
            <a:pPr lvl="2"/>
            <a:r>
              <a:rPr lang="fr-BE" smtClean="0"/>
              <a:t>Un prétraitement est utilisé pour ajouter les matériaux, les déplacements imposés et les charges.</a:t>
            </a:r>
          </a:p>
          <a:p>
            <a:pPr lvl="2"/>
            <a:r>
              <a:rPr lang="fr-BE" smtClean="0"/>
              <a:t>Pendant l'analyse, les informations saisies sont « exécutées » par le logiciel d'analyse.</a:t>
            </a:r>
          </a:p>
          <a:p>
            <a:pPr lvl="2"/>
            <a:r>
              <a:rPr lang="fr-BE" smtClean="0"/>
              <a:t>Le post-traitement vous permet de visualiser les résultats.</a:t>
            </a:r>
            <a:endParaRPr lang="fr-BE"/>
          </a:p>
        </p:txBody>
      </p:sp>
      <p:sp>
        <p:nvSpPr>
          <p:cNvPr id="2059" name="Rectangle 12"/>
          <p:cNvSpPr>
            <a:spLocks noGrp="1" noChangeArrowheads="1"/>
          </p:cNvSpPr>
          <p:nvPr>
            <p:ph type="title"/>
          </p:nvPr>
        </p:nvSpPr>
        <p:spPr/>
        <p:txBody>
          <a:bodyPr/>
          <a:lstStyle/>
          <a:p>
            <a:r>
              <a:rPr lang="fr-BE" smtClean="0"/>
              <a:t>Phases de l'analyse</a:t>
            </a:r>
            <a:endParaRPr lang="fr-BE"/>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899592" y="1347840"/>
            <a:ext cx="4517318" cy="3182565"/>
          </a:xfrm>
        </p:spPr>
        <p:txBody>
          <a:bodyPr/>
          <a:lstStyle/>
          <a:p>
            <a:r>
              <a:rPr lang="fr-BE" smtClean="0"/>
              <a:t>Le cycle de conception exécute des « itérations » des modifications en retournant à la conception initiale pour modifier le modèle. Les modifications apportées changent les résultats de l'analyse.</a:t>
            </a:r>
            <a:endParaRPr lang="fr-BE"/>
          </a:p>
        </p:txBody>
      </p:sp>
      <p:sp>
        <p:nvSpPr>
          <p:cNvPr id="81923" name="Rectangle 4"/>
          <p:cNvSpPr>
            <a:spLocks noGrp="1" noChangeArrowheads="1"/>
          </p:cNvSpPr>
          <p:nvPr>
            <p:ph type="title"/>
          </p:nvPr>
        </p:nvSpPr>
        <p:spPr/>
        <p:txBody>
          <a:bodyPr/>
          <a:lstStyle/>
          <a:p>
            <a:r>
              <a:rPr lang="fr-BE" smtClean="0"/>
              <a:t>Cycle de conception</a:t>
            </a:r>
            <a:endParaRPr lang="fr-BE"/>
          </a:p>
        </p:txBody>
      </p:sp>
      <p:graphicFrame>
        <p:nvGraphicFramePr>
          <p:cNvPr id="2" name="Diagram 1"/>
          <p:cNvGraphicFramePr/>
          <p:nvPr>
            <p:extLst>
              <p:ext uri="{D42A27DB-BD31-4B8C-83A1-F6EECF244321}">
                <p14:modId xmlns:p14="http://schemas.microsoft.com/office/powerpoint/2010/main" val="944732410"/>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1933" name="Group 81932"/>
          <p:cNvGrpSpPr/>
          <p:nvPr/>
        </p:nvGrpSpPr>
        <p:grpSpPr>
          <a:xfrm>
            <a:off x="6340133" y="1150765"/>
            <a:ext cx="1918747" cy="2744007"/>
            <a:chOff x="6340133" y="1150765"/>
            <a:chExt cx="1918747" cy="2744007"/>
          </a:xfrm>
        </p:grpSpPr>
        <p:grpSp>
          <p:nvGrpSpPr>
            <p:cNvPr id="81932" name="Group 81931"/>
            <p:cNvGrpSpPr/>
            <p:nvPr/>
          </p:nvGrpSpPr>
          <p:grpSpPr>
            <a:xfrm>
              <a:off x="6340133" y="1201697"/>
              <a:ext cx="1771197" cy="2693075"/>
              <a:chOff x="3223258" y="1201697"/>
              <a:chExt cx="1771197" cy="2693075"/>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782412" y="2648560"/>
                <a:ext cx="399468" cy="338554"/>
              </a:xfrm>
              <a:prstGeom prst="rect">
                <a:avLst/>
              </a:prstGeom>
              <a:noFill/>
            </p:spPr>
            <p:txBody>
              <a:bodyPr wrap="none" rtlCol="0">
                <a:spAutoFit/>
              </a:bodyPr>
              <a:lstStyle/>
              <a:p>
                <a:pPr algn="l" defTabSz="914400">
                  <a:buNone/>
                </a:pPr>
                <a:r>
                  <a:rPr lang="fr-BE" sz="1600" b="0" i="0">
                    <a:solidFill>
                      <a:schemeClr val="tx1"/>
                    </a:solidFill>
                    <a:latin typeface="Arial Narrow"/>
                    <a:ea typeface="+mn-ea"/>
                    <a:cs typeface="+mn-cs"/>
                  </a:rPr>
                  <a:t>Non</a:t>
                </a:r>
                <a:endParaRPr lang="en-US" sz="1600" dirty="0">
                  <a:latin typeface="Arial Narrow" pitchFamily="34" charset="0"/>
                </a:endParaRPr>
              </a:p>
            </p:txBody>
          </p:sp>
          <p:sp>
            <p:nvSpPr>
              <p:cNvPr id="44" name="TextBox 43"/>
              <p:cNvSpPr txBox="1"/>
              <p:nvPr/>
            </p:nvSpPr>
            <p:spPr>
              <a:xfrm>
                <a:off x="3223258" y="3556218"/>
                <a:ext cx="459357" cy="338554"/>
              </a:xfrm>
              <a:prstGeom prst="rect">
                <a:avLst/>
              </a:prstGeom>
              <a:noFill/>
            </p:spPr>
            <p:txBody>
              <a:bodyPr wrap="none" rtlCol="0">
                <a:spAutoFit/>
              </a:bodyPr>
              <a:lstStyle/>
              <a:p>
                <a:pPr algn="l" defTabSz="914400">
                  <a:buNone/>
                </a:pPr>
                <a:r>
                  <a:rPr lang="fr-BE" sz="1600" b="0" i="0">
                    <a:solidFill>
                      <a:schemeClr val="tx1"/>
                    </a:solidFill>
                    <a:latin typeface="Arial Narrow"/>
                    <a:ea typeface="+mn-ea"/>
                    <a:cs typeface="+mn-cs"/>
                  </a:rPr>
                  <a:t>Oui</a:t>
                </a:r>
                <a:endParaRPr lang="en-US" sz="1600" dirty="0">
                  <a:latin typeface="Arial Narrow" pitchFamily="34" charset="0"/>
                </a:endParaRPr>
              </a:p>
            </p:txBody>
          </p:sp>
        </p:grpSp>
        <p:sp>
          <p:nvSpPr>
            <p:cNvPr id="46" name="TextBox 45"/>
            <p:cNvSpPr txBox="1"/>
            <p:nvPr/>
          </p:nvSpPr>
          <p:spPr>
            <a:xfrm>
              <a:off x="7129179" y="1150765"/>
              <a:ext cx="1129701" cy="584775"/>
            </a:xfrm>
            <a:prstGeom prst="rect">
              <a:avLst/>
            </a:prstGeom>
            <a:noFill/>
          </p:spPr>
          <p:txBody>
            <a:bodyPr wrap="square" rtlCol="0">
              <a:spAutoFit/>
            </a:bodyPr>
            <a:lstStyle/>
            <a:p>
              <a:pPr algn="l" defTabSz="914400">
                <a:buNone/>
              </a:pPr>
              <a:r>
                <a:rPr lang="fr-BE" sz="1600" b="0" i="0" smtClean="0">
                  <a:solidFill>
                    <a:schemeClr val="tx1"/>
                  </a:solidFill>
                  <a:latin typeface="Arial Narrow"/>
                  <a:ea typeface="+mn-ea"/>
                  <a:cs typeface="+mn-cs"/>
                </a:rPr>
                <a:t>Cycle de </a:t>
              </a:r>
              <a:r>
                <a:rPr lang="fr-BE" sz="1600" b="0" i="0">
                  <a:solidFill>
                    <a:schemeClr val="tx1"/>
                  </a:solidFill>
                  <a:latin typeface="Arial Narrow"/>
                  <a:ea typeface="+mn-ea"/>
                  <a:cs typeface="+mn-cs"/>
                </a:rPr>
                <a:t>conception</a:t>
              </a:r>
              <a:endParaRPr lang="en-US" sz="1600" dirty="0">
                <a:latin typeface="Arial Narrow" pitchFamily="34" charset="0"/>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899592" y="1347840"/>
            <a:ext cx="4402103" cy="3297780"/>
          </a:xfrm>
        </p:spPr>
        <p:txBody>
          <a:bodyPr/>
          <a:lstStyle/>
          <a:p>
            <a:r>
              <a:rPr lang="fr-BE" smtClean="0"/>
              <a:t>Les déplacements imposés empêchent le déplacement de parties de la structure.</a:t>
            </a:r>
          </a:p>
          <a:p>
            <a:r>
              <a:rPr lang="fr-BE" smtClean="0"/>
              <a:t>Les chargements externes appliquent des forces à la structure.</a:t>
            </a:r>
            <a:endParaRPr lang="fr-BE"/>
          </a:p>
        </p:txBody>
      </p:sp>
      <p:sp>
        <p:nvSpPr>
          <p:cNvPr id="82947" name="Rectangle 2"/>
          <p:cNvSpPr>
            <a:spLocks noGrp="1" noChangeArrowheads="1"/>
          </p:cNvSpPr>
          <p:nvPr>
            <p:ph type="title"/>
          </p:nvPr>
        </p:nvSpPr>
        <p:spPr/>
        <p:txBody>
          <a:bodyPr/>
          <a:lstStyle/>
          <a:p>
            <a:r>
              <a:rPr lang="fr-BE" smtClean="0"/>
              <a:t>Déplacements imposés et chargements externes</a:t>
            </a:r>
            <a:endParaRPr lang="fr-BE"/>
          </a:p>
        </p:txBody>
      </p:sp>
      <p:pic>
        <p:nvPicPr>
          <p:cNvPr id="82948" name="Picture 4" descr="gif"/>
          <p:cNvPicPr>
            <a:picLocks noChangeAspect="1" noChangeArrowheads="1"/>
          </p:cNvPicPr>
          <p:nvPr/>
        </p:nvPicPr>
        <p:blipFill>
          <a:blip r:embed="rId3" cstate="print"/>
          <a:srcRect/>
          <a:stretch>
            <a:fillRect/>
          </a:stretch>
        </p:blipFill>
        <p:spPr bwMode="auto">
          <a:xfrm>
            <a:off x="5301695" y="971551"/>
            <a:ext cx="2495550" cy="2466975"/>
          </a:xfrm>
          <a:prstGeom prst="rect">
            <a:avLst/>
          </a:prstGeom>
          <a:noFill/>
          <a:ln w="9525">
            <a:noFill/>
            <a:miter lim="800000"/>
            <a:headEnd/>
            <a:tailEnd/>
          </a:ln>
        </p:spPr>
      </p:pic>
      <p:sp>
        <p:nvSpPr>
          <p:cNvPr id="5" name="TextBox 4"/>
          <p:cNvSpPr txBox="1">
            <a:spLocks noChangeArrowheads="1"/>
          </p:cNvSpPr>
          <p:nvPr/>
        </p:nvSpPr>
        <p:spPr bwMode="auto">
          <a:xfrm>
            <a:off x="6699587" y="958740"/>
            <a:ext cx="1712913" cy="184666"/>
          </a:xfrm>
          <a:prstGeom prst="rect">
            <a:avLst/>
          </a:prstGeom>
          <a:solidFill>
            <a:schemeClr val="bg1"/>
          </a:solidFill>
          <a:ln w="9525">
            <a:noFill/>
            <a:miter lim="800000"/>
            <a:headEnd/>
            <a:tailEnd/>
          </a:ln>
        </p:spPr>
        <p:txBody>
          <a:bodyPr lIns="0" tIns="0" rIns="0" bIns="0">
            <a:spAutoFit/>
          </a:bodyPr>
          <a:lstStyle/>
          <a:p>
            <a:pPr algn="l" defTabSz="914400">
              <a:buNone/>
            </a:pPr>
            <a:r>
              <a:rPr lang="fr-BE" sz="1200" b="0" i="0">
                <a:solidFill>
                  <a:srgbClr val="292929"/>
                </a:solidFill>
                <a:latin typeface="Times New Roman"/>
                <a:ea typeface="+mn-ea"/>
                <a:cs typeface="Times New Roman"/>
              </a:rPr>
              <a:t>Structure</a:t>
            </a:r>
            <a:endParaRPr lang="en-US" sz="1200" dirty="0">
              <a:solidFill>
                <a:srgbClr val="292929"/>
              </a:solidFill>
              <a:latin typeface="Times New Roman" pitchFamily="18" charset="0"/>
              <a:cs typeface="Times New Roman" pitchFamily="18" charset="0"/>
            </a:endParaRPr>
          </a:p>
        </p:txBody>
      </p:sp>
      <p:sp>
        <p:nvSpPr>
          <p:cNvPr id="6" name="TextBox 5"/>
          <p:cNvSpPr txBox="1">
            <a:spLocks noChangeArrowheads="1"/>
          </p:cNvSpPr>
          <p:nvPr/>
        </p:nvSpPr>
        <p:spPr bwMode="auto">
          <a:xfrm>
            <a:off x="5670582" y="2738860"/>
            <a:ext cx="476023"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fr-BE" sz="1200" b="0" i="0">
                <a:solidFill>
                  <a:srgbClr val="292929"/>
                </a:solidFill>
                <a:latin typeface="Times New Roman"/>
                <a:ea typeface="+mn-ea"/>
                <a:cs typeface="Times New Roman"/>
              </a:rPr>
              <a:t>Charge</a:t>
            </a:r>
            <a:endParaRPr lang="en-US" sz="1200" dirty="0">
              <a:solidFill>
                <a:srgbClr val="292929"/>
              </a:solidFill>
              <a:latin typeface="Times New Roman" pitchFamily="18" charset="0"/>
              <a:cs typeface="Times New Roman" pitchFamily="18" charset="0"/>
            </a:endParaRPr>
          </a:p>
        </p:txBody>
      </p:sp>
      <p:sp>
        <p:nvSpPr>
          <p:cNvPr id="7" name="TextBox 6"/>
          <p:cNvSpPr txBox="1">
            <a:spLocks noChangeArrowheads="1"/>
          </p:cNvSpPr>
          <p:nvPr/>
        </p:nvSpPr>
        <p:spPr bwMode="auto">
          <a:xfrm>
            <a:off x="6394787" y="3262266"/>
            <a:ext cx="1609725"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fr-BE" sz="1200" b="0" i="0">
                <a:solidFill>
                  <a:srgbClr val="292929"/>
                </a:solidFill>
                <a:latin typeface="Times New Roman"/>
                <a:ea typeface="+mn-ea"/>
                <a:cs typeface="Times New Roman"/>
              </a:rPr>
              <a:t>Butée</a:t>
            </a:r>
            <a:endParaRPr lang="en-US" sz="1200" dirty="0">
              <a:solidFill>
                <a:srgbClr val="292929"/>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899592" y="1347840"/>
            <a:ext cx="3749218" cy="3259375"/>
          </a:xfrm>
        </p:spPr>
        <p:txBody>
          <a:bodyPr/>
          <a:lstStyle/>
          <a:p>
            <a:r>
              <a:rPr lang="fr-BE" smtClean="0"/>
              <a:t>Le matériau sélectionné fournit des informations à l'analyse sous la forme de propriétés numériques.</a:t>
            </a:r>
            <a:endParaRPr lang="fr-BE"/>
          </a:p>
        </p:txBody>
      </p:sp>
      <p:sp>
        <p:nvSpPr>
          <p:cNvPr id="83971" name="Rectangle 2"/>
          <p:cNvSpPr>
            <a:spLocks noGrp="1" noChangeArrowheads="1"/>
          </p:cNvSpPr>
          <p:nvPr>
            <p:ph type="title"/>
          </p:nvPr>
        </p:nvSpPr>
        <p:spPr/>
        <p:txBody>
          <a:bodyPr/>
          <a:lstStyle/>
          <a:p>
            <a:r>
              <a:rPr lang="fr-BE" smtClean="0"/>
              <a:t>Matériau</a:t>
            </a:r>
            <a:endParaRPr lang="fr-BE"/>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899592" y="1347840"/>
            <a:ext cx="3731966" cy="3259375"/>
          </a:xfrm>
        </p:spPr>
        <p:txBody>
          <a:bodyPr/>
          <a:lstStyle/>
          <a:p>
            <a:r>
              <a:rPr lang="fr-BE" smtClean="0"/>
              <a:t>Les connexions sont créées automatiquement aux intersections des lignes de construction. </a:t>
            </a:r>
            <a:endParaRPr lang="fr-BE"/>
          </a:p>
        </p:txBody>
      </p:sp>
      <p:sp>
        <p:nvSpPr>
          <p:cNvPr id="84995" name="Rectangle 4"/>
          <p:cNvSpPr>
            <a:spLocks noGrp="1" noChangeArrowheads="1"/>
          </p:cNvSpPr>
          <p:nvPr>
            <p:ph type="title"/>
          </p:nvPr>
        </p:nvSpPr>
        <p:spPr/>
        <p:txBody>
          <a:bodyPr/>
          <a:lstStyle/>
          <a:p>
            <a:r>
              <a:rPr lang="fr-BE" smtClean="0"/>
              <a:t>Connexions</a:t>
            </a:r>
            <a:endParaRPr lang="fr-BE"/>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fr-BE" smtClean="0"/>
              <a:t>1 - Conception de structure</a:t>
            </a:r>
            <a:endParaRPr lang="fr-BE"/>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5"/>
          <p:cNvSpPr>
            <a:spLocks noGrp="1" noChangeArrowheads="1"/>
          </p:cNvSpPr>
          <p:nvPr>
            <p:ph idx="1"/>
          </p:nvPr>
        </p:nvSpPr>
        <p:spPr>
          <a:xfrm>
            <a:off x="899592" y="1347840"/>
            <a:ext cx="3557193" cy="2998280"/>
          </a:xfrm>
        </p:spPr>
        <p:txBody>
          <a:bodyPr/>
          <a:lstStyle/>
          <a:p>
            <a:r>
              <a:rPr lang="fr-BE" smtClean="0"/>
              <a:t>Les déplacements imposés sont appliqués en sélectionnant des connexions du modèle.</a:t>
            </a:r>
            <a:endParaRPr lang="fr-BE"/>
          </a:p>
        </p:txBody>
      </p:sp>
      <p:sp>
        <p:nvSpPr>
          <p:cNvPr id="86020" name="Rectangle 4"/>
          <p:cNvSpPr>
            <a:spLocks noGrp="1" noChangeArrowheads="1"/>
          </p:cNvSpPr>
          <p:nvPr>
            <p:ph type="title"/>
          </p:nvPr>
        </p:nvSpPr>
        <p:spPr/>
        <p:txBody>
          <a:bodyPr/>
          <a:lstStyle/>
          <a:p>
            <a:r>
              <a:rPr lang="fr-BE" smtClean="0"/>
              <a:t>Déplacements imposés</a:t>
            </a:r>
            <a:endParaRPr lang="fr-BE"/>
          </a:p>
        </p:txBody>
      </p:sp>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899592" y="1347840"/>
            <a:ext cx="3557193" cy="3105755"/>
          </a:xfrm>
        </p:spPr>
        <p:txBody>
          <a:bodyPr/>
          <a:lstStyle/>
          <a:p>
            <a:r>
              <a:rPr lang="fr-BE" smtClean="0"/>
              <a:t>Les chargements externes sont appliqués en sélectionnant des connexions du modèle.</a:t>
            </a:r>
          </a:p>
          <a:p>
            <a:endParaRPr lang="en-US" smtClean="0"/>
          </a:p>
          <a:p>
            <a:endParaRPr lang="en-US" dirty="0" smtClean="0"/>
          </a:p>
        </p:txBody>
      </p:sp>
      <p:sp>
        <p:nvSpPr>
          <p:cNvPr id="87043" name="Rectangle 4"/>
          <p:cNvSpPr>
            <a:spLocks noGrp="1" noChangeArrowheads="1"/>
          </p:cNvSpPr>
          <p:nvPr>
            <p:ph type="title"/>
          </p:nvPr>
        </p:nvSpPr>
        <p:spPr/>
        <p:txBody>
          <a:bodyPr/>
          <a:lstStyle/>
          <a:p>
            <a:r>
              <a:rPr lang="fr-BE" smtClean="0"/>
              <a:t>Charges</a:t>
            </a:r>
            <a:endParaRPr lang="fr-BE"/>
          </a:p>
        </p:txBody>
      </p:sp>
      <p:pic>
        <p:nvPicPr>
          <p:cNvPr id="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8" name="Picture 5" descr="Region Capture.JPG"/>
          <p:cNvPicPr>
            <a:picLocks noChangeAspect="1"/>
          </p:cNvPicPr>
          <p:nvPr/>
        </p:nvPicPr>
        <p:blipFill>
          <a:blip r:embed="rId3" cstate="print"/>
          <a:srcRect/>
          <a:stretch>
            <a:fillRect/>
          </a:stretch>
        </p:blipFill>
        <p:spPr bwMode="auto">
          <a:xfrm>
            <a:off x="4968876" y="670322"/>
            <a:ext cx="3941763" cy="2289572"/>
          </a:xfrm>
          <a:prstGeom prst="rect">
            <a:avLst/>
          </a:prstGeom>
          <a:noFill/>
          <a:ln w="9525">
            <a:noFill/>
            <a:miter lim="800000"/>
            <a:headEnd/>
            <a:tailEnd/>
          </a:ln>
        </p:spPr>
      </p:pic>
      <p:sp>
        <p:nvSpPr>
          <p:cNvPr id="88066" name="Rectangle 5"/>
          <p:cNvSpPr>
            <a:spLocks noGrp="1" noChangeArrowheads="1"/>
          </p:cNvSpPr>
          <p:nvPr>
            <p:ph idx="1"/>
          </p:nvPr>
        </p:nvSpPr>
        <p:spPr/>
        <p:txBody>
          <a:bodyPr/>
          <a:lstStyle/>
          <a:p>
            <a:r>
              <a:rPr lang="fr-BE" dirty="0" smtClean="0"/>
              <a:t>Le maillage crée des éléments </a:t>
            </a:r>
            <a:r>
              <a:rPr lang="fr-FR" dirty="0" smtClean="0"/>
              <a:t>de</a:t>
            </a:r>
            <a:br>
              <a:rPr lang="fr-FR" dirty="0" smtClean="0"/>
            </a:br>
            <a:r>
              <a:rPr lang="fr-FR" dirty="0" smtClean="0"/>
              <a:t>poutre </a:t>
            </a:r>
            <a:r>
              <a:rPr lang="fr-FR" dirty="0"/>
              <a:t>et des </a:t>
            </a:r>
            <a:r>
              <a:rPr lang="fr-FR" dirty="0" err="1"/>
              <a:t>noeuds</a:t>
            </a:r>
            <a:r>
              <a:rPr lang="fr-FR" dirty="0"/>
              <a:t> </a:t>
            </a:r>
            <a:r>
              <a:rPr lang="fr-FR" dirty="0" smtClean="0"/>
              <a:t>qui </a:t>
            </a:r>
            <a:r>
              <a:rPr lang="fr-BE" dirty="0" smtClean="0"/>
              <a:t>représentent</a:t>
            </a:r>
            <a:br>
              <a:rPr lang="fr-BE" dirty="0" smtClean="0"/>
            </a:br>
            <a:r>
              <a:rPr lang="fr-BE" dirty="0" smtClean="0"/>
              <a:t>la forme du modèle. </a:t>
            </a:r>
            <a:endParaRPr lang="fr-BE" dirty="0"/>
          </a:p>
        </p:txBody>
      </p:sp>
      <p:sp>
        <p:nvSpPr>
          <p:cNvPr id="88067" name="Rectangle 4"/>
          <p:cNvSpPr>
            <a:spLocks noGrp="1" noChangeArrowheads="1"/>
          </p:cNvSpPr>
          <p:nvPr>
            <p:ph type="title"/>
          </p:nvPr>
        </p:nvSpPr>
        <p:spPr/>
        <p:txBody>
          <a:bodyPr/>
          <a:lstStyle/>
          <a:p>
            <a:r>
              <a:rPr lang="fr-BE" smtClean="0"/>
              <a:t>Maillage et exécution</a:t>
            </a:r>
            <a:endParaRPr lang="fr-BE"/>
          </a:p>
        </p:txBody>
      </p:sp>
      <p:pic>
        <p:nvPicPr>
          <p:cNvPr id="88069" name="Picture 6" descr="Region Capture.JPG"/>
          <p:cNvPicPr>
            <a:picLocks noChangeAspect="1"/>
          </p:cNvPicPr>
          <p:nvPr/>
        </p:nvPicPr>
        <p:blipFill>
          <a:blip r:embed="rId4"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fr-BE" smtClean="0"/>
              <a:t>4 - Modification des conceptions</a:t>
            </a:r>
            <a:endParaRPr lang="fr-BE"/>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899592" y="1347840"/>
            <a:ext cx="5669468" cy="3206775"/>
          </a:xfrm>
        </p:spPr>
        <p:txBody>
          <a:bodyPr/>
          <a:lstStyle/>
          <a:p>
            <a:r>
              <a:rPr lang="fr-BE" smtClean="0"/>
              <a:t>En utilisant différents modèles, suivez les modifications apportées au modèle et à la capacité de la structure.</a:t>
            </a:r>
            <a:endParaRPr lang="fr-BE"/>
          </a:p>
        </p:txBody>
      </p:sp>
      <p:sp>
        <p:nvSpPr>
          <p:cNvPr id="90115" name="Rectangle 4"/>
          <p:cNvSpPr>
            <a:spLocks noGrp="1" noChangeArrowheads="1"/>
          </p:cNvSpPr>
          <p:nvPr>
            <p:ph type="title"/>
          </p:nvPr>
        </p:nvSpPr>
        <p:spPr/>
        <p:txBody>
          <a:bodyPr/>
          <a:lstStyle/>
          <a:p>
            <a:r>
              <a:rPr lang="fr-BE" smtClean="0"/>
              <a:t>Modifications</a:t>
            </a:r>
            <a:endParaRPr lang="fr-BE"/>
          </a:p>
        </p:txBody>
      </p:sp>
      <p:pic>
        <p:nvPicPr>
          <p:cNvPr id="90116" name="Picture 7" descr="Region Capture.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r>
              <a:rPr lang="fr-BE" smtClean="0"/>
              <a:t>5 - Utilisation d'un assemblage</a:t>
            </a:r>
            <a:endParaRPr lang="fr-BE"/>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899593" y="1347840"/>
            <a:ext cx="4191522" cy="3028945"/>
          </a:xfrm>
        </p:spPr>
        <p:txBody>
          <a:bodyPr/>
          <a:lstStyle/>
          <a:p>
            <a:r>
              <a:rPr lang="fr-BE" smtClean="0"/>
              <a:t>Dans un assemblage, il est possible de vérifier les composants pour détecter les collisions ou les interférences. </a:t>
            </a:r>
            <a:endParaRPr lang="fr-BE"/>
          </a:p>
        </p:txBody>
      </p:sp>
      <p:sp>
        <p:nvSpPr>
          <p:cNvPr id="92163" name="Rectangle 4"/>
          <p:cNvSpPr>
            <a:spLocks noGrp="1" noChangeArrowheads="1"/>
          </p:cNvSpPr>
          <p:nvPr>
            <p:ph type="title"/>
          </p:nvPr>
        </p:nvSpPr>
        <p:spPr/>
        <p:txBody>
          <a:bodyPr/>
          <a:lstStyle/>
          <a:p>
            <a:r>
              <a:rPr lang="fr-BE" smtClean="0"/>
              <a:t>Détection de collision</a:t>
            </a:r>
            <a:endParaRPr lang="fr-BE"/>
          </a:p>
        </p:txBody>
      </p:sp>
      <p:pic>
        <p:nvPicPr>
          <p:cNvPr id="92164" name="Picture 6" descr="Region Capture.JPG"/>
          <p:cNvPicPr>
            <a:picLocks noChangeAspect="1"/>
          </p:cNvPicPr>
          <p:nvPr/>
        </p:nvPicPr>
        <p:blipFill>
          <a:blip r:embed="rId3"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899592" y="1347840"/>
            <a:ext cx="3787623" cy="3276138"/>
          </a:xfrm>
        </p:spPr>
        <p:txBody>
          <a:bodyPr/>
          <a:lstStyle/>
          <a:p>
            <a:r>
              <a:rPr lang="fr-BE" smtClean="0"/>
              <a:t>Les cotes définissant la forme du modèle peuvent également servir à modifier sa taille.</a:t>
            </a:r>
            <a:endParaRPr lang="fr-BE"/>
          </a:p>
        </p:txBody>
      </p:sp>
      <p:sp>
        <p:nvSpPr>
          <p:cNvPr id="93187" name="Rectangle 4"/>
          <p:cNvSpPr>
            <a:spLocks noGrp="1" noChangeArrowheads="1"/>
          </p:cNvSpPr>
          <p:nvPr>
            <p:ph type="title"/>
          </p:nvPr>
        </p:nvSpPr>
        <p:spPr/>
        <p:txBody>
          <a:bodyPr/>
          <a:lstStyle/>
          <a:p>
            <a:r>
              <a:rPr lang="fr-BE" smtClean="0"/>
              <a:t>Modification des cotes</a:t>
            </a:r>
            <a:endParaRPr lang="fr-BE"/>
          </a:p>
        </p:txBody>
      </p:sp>
      <p:pic>
        <p:nvPicPr>
          <p:cNvPr id="7" name="Picture 2" descr="C:\Users\ijutras\Documents\.EDU Curriculum\Bridge Design Project\Support Files-Bridge Design Project\Art\Using_an_assembly_06.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r>
              <a:rPr lang="fr-BE" smtClean="0"/>
              <a:t>6 - Création de mises en plan de la structure</a:t>
            </a:r>
            <a:endParaRPr lang="fr-BE"/>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899592" y="1347840"/>
            <a:ext cx="4593300" cy="3276138"/>
          </a:xfrm>
        </p:spPr>
        <p:txBody>
          <a:bodyPr/>
          <a:lstStyle/>
          <a:p>
            <a:r>
              <a:rPr lang="fr-BE" smtClean="0"/>
              <a:t>La mise en plan comprend une vue du modèle, une liste des pièces soudées et des bulles.</a:t>
            </a:r>
            <a:endParaRPr lang="fr-BE"/>
          </a:p>
        </p:txBody>
      </p:sp>
      <p:sp>
        <p:nvSpPr>
          <p:cNvPr id="95235" name="Rectangle 4"/>
          <p:cNvSpPr>
            <a:spLocks noGrp="1" noChangeArrowheads="1"/>
          </p:cNvSpPr>
          <p:nvPr>
            <p:ph type="title"/>
          </p:nvPr>
        </p:nvSpPr>
        <p:spPr/>
        <p:txBody>
          <a:bodyPr/>
          <a:lstStyle/>
          <a:p>
            <a:r>
              <a:rPr lang="fr-BE" smtClean="0"/>
              <a:t>Mises en plan</a:t>
            </a:r>
            <a:endParaRPr lang="fr-BE"/>
          </a:p>
        </p:txBody>
      </p:sp>
      <p:pic>
        <p:nvPicPr>
          <p:cNvPr id="7" name="Picture 2" descr="C:\Users\ijutras\Documents\.EDU Curriculum\Bridge Design Project\Support Files-Bridge Design Project\Language\English\Art_Local\drawing_1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899593" y="1539865"/>
            <a:ext cx="3238378" cy="3297780"/>
          </a:xfrm>
        </p:spPr>
        <p:txBody>
          <a:bodyPr>
            <a:normAutofit fontScale="85000" lnSpcReduction="20000"/>
          </a:bodyPr>
          <a:lstStyle/>
          <a:p>
            <a:r>
              <a:rPr lang="fr-BE" smtClean="0"/>
              <a:t>Les poutres triangulées sont des structures simples utilisées pour les ponts de chemins de fer et le trafic automobile ou piétonnier ; elles sont capables de porter de lourdes charges d'une travée à l'autre. Elles sont constituées d'une surface de route ou de rail, de deux parois et parfois d'entretoises placées entre les parois.</a:t>
            </a:r>
            <a:endParaRPr lang="fr-BE"/>
          </a:p>
        </p:txBody>
      </p:sp>
      <p:sp>
        <p:nvSpPr>
          <p:cNvPr id="61443" name="Rectangle 4"/>
          <p:cNvSpPr>
            <a:spLocks noGrp="1" noChangeArrowheads="1"/>
          </p:cNvSpPr>
          <p:nvPr>
            <p:ph type="title"/>
          </p:nvPr>
        </p:nvSpPr>
        <p:spPr/>
        <p:txBody>
          <a:bodyPr/>
          <a:lstStyle/>
          <a:p>
            <a:r>
              <a:rPr lang="fr-BE" smtClean="0"/>
              <a:t>Que sont les poutres triangulées ?</a:t>
            </a:r>
            <a:endParaRPr lang="fr-BE"/>
          </a:p>
        </p:txBody>
      </p:sp>
      <p:pic>
        <p:nvPicPr>
          <p:cNvPr id="61444" name="Picture 11" descr="Vertical"/>
          <p:cNvPicPr>
            <a:picLocks noChangeAspect="1" noChangeArrowheads="1"/>
          </p:cNvPicPr>
          <p:nvPr/>
        </p:nvPicPr>
        <p:blipFill>
          <a:blip r:embed="rId3" cstate="print"/>
          <a:srcRect/>
          <a:stretch>
            <a:fillRect/>
          </a:stretch>
        </p:blipFill>
        <p:spPr bwMode="auto">
          <a:xfrm>
            <a:off x="1112360" y="805120"/>
            <a:ext cx="2000250" cy="666750"/>
          </a:xfrm>
          <a:prstGeom prst="rect">
            <a:avLst/>
          </a:prstGeom>
          <a:noFill/>
          <a:ln w="9525">
            <a:noFill/>
            <a:miter lim="800000"/>
            <a:headEnd/>
            <a:tailEnd/>
          </a:ln>
        </p:spPr>
      </p:pic>
      <p:pic>
        <p:nvPicPr>
          <p:cNvPr id="10" name="Picture 15" descr="33rd_rr_back__01wm"/>
          <p:cNvPicPr>
            <a:picLocks noChangeAspect="1" noChangeArrowheads="1"/>
          </p:cNvPicPr>
          <p:nvPr/>
        </p:nvPicPr>
        <p:blipFill>
          <a:blip r:embed="rId4" cstate="print"/>
          <a:srcRect/>
          <a:stretch>
            <a:fillRect/>
          </a:stretch>
        </p:blipFill>
        <p:spPr bwMode="auto">
          <a:xfrm>
            <a:off x="5225715" y="2840585"/>
            <a:ext cx="3302000" cy="1584960"/>
          </a:xfrm>
          <a:prstGeom prst="rect">
            <a:avLst/>
          </a:prstGeom>
          <a:noFill/>
          <a:ln w="9525">
            <a:noFill/>
            <a:miter lim="800000"/>
            <a:headEnd/>
            <a:tailEnd/>
          </a:ln>
        </p:spPr>
      </p:pic>
      <p:pic>
        <p:nvPicPr>
          <p:cNvPr id="11" name="Picture 17" descr="herrs_rr_01_wm"/>
          <p:cNvPicPr>
            <a:picLocks noChangeAspect="1" noChangeArrowheads="1"/>
          </p:cNvPicPr>
          <p:nvPr/>
        </p:nvPicPr>
        <p:blipFill>
          <a:blip r:embed="rId5" cstate="print"/>
          <a:srcRect/>
          <a:stretch>
            <a:fillRect/>
          </a:stretch>
        </p:blipFill>
        <p:spPr bwMode="auto">
          <a:xfrm>
            <a:off x="5178575" y="805120"/>
            <a:ext cx="3810000" cy="1905000"/>
          </a:xfrm>
          <a:prstGeom prst="rect">
            <a:avLst/>
          </a:prstGeom>
          <a:noFill/>
          <a:ln w="9525">
            <a:noFill/>
            <a:miter lim="800000"/>
            <a:headEnd/>
            <a:tailEnd/>
          </a:ln>
        </p:spPr>
      </p:pic>
      <p:pic>
        <p:nvPicPr>
          <p:cNvPr id="12" name="Picture 12" descr="truss_picture_1"/>
          <p:cNvPicPr>
            <a:picLocks noChangeAspect="1" noChangeArrowheads="1"/>
          </p:cNvPicPr>
          <p:nvPr/>
        </p:nvPicPr>
        <p:blipFill>
          <a:blip r:embed="rId6" cstate="print"/>
          <a:srcRect/>
          <a:stretch>
            <a:fillRect/>
          </a:stretch>
        </p:blipFill>
        <p:spPr bwMode="auto">
          <a:xfrm>
            <a:off x="4137971"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r>
              <a:rPr lang="fr-BE" smtClean="0"/>
              <a:t>7 - Rapports et eDrawings</a:t>
            </a:r>
            <a:endParaRPr lang="en-US" dirty="0" smtClean="0"/>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899591" y="1347840"/>
            <a:ext cx="3941243" cy="3297780"/>
          </a:xfrm>
        </p:spPr>
        <p:txBody>
          <a:bodyPr>
            <a:normAutofit/>
          </a:bodyPr>
          <a:lstStyle/>
          <a:p>
            <a:r>
              <a:rPr lang="fr-BE" smtClean="0"/>
              <a:t>Des rapports HTML (format Web) peuvent être générés à partir des informations fournies par l'outil de post-traitement.</a:t>
            </a:r>
          </a:p>
          <a:p>
            <a:r>
              <a:rPr lang="fr-BE" smtClean="0"/>
              <a:t>Il est possible d'utiliser un eDrawing pour envoyer des informations à d'autres utilisateurs. </a:t>
            </a:r>
            <a:endParaRPr lang="fr-BE"/>
          </a:p>
        </p:txBody>
      </p:sp>
      <p:sp>
        <p:nvSpPr>
          <p:cNvPr id="97283" name="Rectangle 4"/>
          <p:cNvSpPr>
            <a:spLocks noGrp="1" noChangeArrowheads="1"/>
          </p:cNvSpPr>
          <p:nvPr>
            <p:ph type="title"/>
          </p:nvPr>
        </p:nvSpPr>
        <p:spPr/>
        <p:txBody>
          <a:bodyPr/>
          <a:lstStyle/>
          <a:p>
            <a:r>
              <a:rPr lang="fr-BE" smtClean="0"/>
              <a:t>eDrawings</a:t>
            </a:r>
            <a:endParaRPr lang="en-US" dirty="0" smtClean="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fr-BE" smtClean="0"/>
              <a:t>8 - Construction et essai de la structure</a:t>
            </a:r>
            <a:endParaRPr lang="fr-BE"/>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5"/>
          <p:cNvSpPr>
            <a:spLocks noGrp="1" noChangeArrowheads="1"/>
          </p:cNvSpPr>
          <p:nvPr>
            <p:ph idx="1"/>
          </p:nvPr>
        </p:nvSpPr>
        <p:spPr>
          <a:xfrm>
            <a:off x="899592" y="1100647"/>
            <a:ext cx="4632533" cy="3276138"/>
          </a:xfrm>
        </p:spPr>
        <p:txBody>
          <a:bodyPr/>
          <a:lstStyle/>
          <a:p>
            <a:r>
              <a:rPr lang="fr-BE" smtClean="0"/>
              <a:t>Les fichiers PDF </a:t>
            </a:r>
            <a:r>
              <a:rPr lang="fr-BE" i="1" smtClean="0"/>
              <a:t>Measuring Chart et Construction Guide</a:t>
            </a:r>
            <a:r>
              <a:rPr lang="fr-BE" smtClean="0"/>
              <a:t> peuvent être utilisés pour faciliter la construction. </a:t>
            </a:r>
            <a:endParaRPr lang="fr-BE"/>
          </a:p>
        </p:txBody>
      </p:sp>
      <p:sp>
        <p:nvSpPr>
          <p:cNvPr id="99332" name="Rectangle 4"/>
          <p:cNvSpPr>
            <a:spLocks noGrp="1" noChangeArrowheads="1"/>
          </p:cNvSpPr>
          <p:nvPr>
            <p:ph type="title"/>
          </p:nvPr>
        </p:nvSpPr>
        <p:spPr/>
        <p:txBody>
          <a:bodyPr/>
          <a:lstStyle/>
          <a:p>
            <a:r>
              <a:rPr lang="fr-BE" smtClean="0"/>
              <a:t>Aides pour la construction</a:t>
            </a:r>
            <a:endParaRPr lang="fr-BE"/>
          </a:p>
        </p:txBody>
      </p:sp>
      <p:pic>
        <p:nvPicPr>
          <p:cNvPr id="9" name="Picture 3" descr="C:\Users\ijutras\Documents\.EDU Curriculum\Bridge Design Project\Support Files-Bridge Design Project\Language\English\Art_Local\measuring char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0100" y="459475"/>
            <a:ext cx="3475641" cy="26866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75"/>
          <a:stretch/>
        </p:blipFill>
        <p:spPr bwMode="auto">
          <a:xfrm>
            <a:off x="2267701" y="2494940"/>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899592" y="1347840"/>
            <a:ext cx="4133268" cy="3276138"/>
          </a:xfrm>
        </p:spPr>
        <p:txBody>
          <a:bodyPr/>
          <a:lstStyle/>
          <a:p>
            <a:r>
              <a:rPr lang="fr-BE" smtClean="0"/>
              <a:t>Distribuez des bâtons de balsa de 1/8" x 1/8" x 24", de la colle et des instruments de découpage.</a:t>
            </a:r>
          </a:p>
          <a:p>
            <a:r>
              <a:rPr lang="fr-BE" smtClean="0"/>
              <a:t>Coupez, collez et assemblez la structure en suivant les instructions.</a:t>
            </a:r>
            <a:endParaRPr lang="fr-BE"/>
          </a:p>
        </p:txBody>
      </p:sp>
      <p:sp>
        <p:nvSpPr>
          <p:cNvPr id="100355" name="Rectangle 4"/>
          <p:cNvSpPr>
            <a:spLocks noGrp="1" noChangeArrowheads="1"/>
          </p:cNvSpPr>
          <p:nvPr>
            <p:ph type="title"/>
          </p:nvPr>
        </p:nvSpPr>
        <p:spPr/>
        <p:txBody>
          <a:bodyPr/>
          <a:lstStyle/>
          <a:p>
            <a:r>
              <a:rPr lang="fr-BE" smtClean="0"/>
              <a:t>Construction de la structure</a:t>
            </a:r>
            <a:endParaRPr lang="fr-BE"/>
          </a:p>
        </p:txBody>
      </p:sp>
      <p:pic>
        <p:nvPicPr>
          <p:cNvPr id="7" name="Picture 7" descr="partial_bridge_1"/>
          <p:cNvPicPr>
            <a:picLocks noChangeAspect="1" noChangeArrowheads="1"/>
          </p:cNvPicPr>
          <p:nvPr/>
        </p:nvPicPr>
        <p:blipFill>
          <a:blip r:embed="rId3" cstate="print"/>
          <a:srcRect/>
          <a:stretch>
            <a:fillRect/>
          </a:stretch>
        </p:blipFill>
        <p:spPr bwMode="auto">
          <a:xfrm>
            <a:off x="5224885"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899594" y="1035550"/>
            <a:ext cx="5405560" cy="3259375"/>
          </a:xfrm>
        </p:spPr>
        <p:txBody>
          <a:bodyPr/>
          <a:lstStyle/>
          <a:p>
            <a:pPr marL="457200" indent="-457200">
              <a:buFont typeface="+mj-lt"/>
              <a:buAutoNum type="arabicPeriod"/>
            </a:pPr>
            <a:r>
              <a:rPr lang="fr-BE" smtClean="0"/>
              <a:t>Installez des chevalets ou des tables pour représenter la travée de 350 mm.</a:t>
            </a:r>
          </a:p>
          <a:p>
            <a:pPr marL="457200" indent="-457200">
              <a:buFont typeface="+mj-lt"/>
              <a:buAutoNum type="arabicPeriod"/>
            </a:pPr>
            <a:r>
              <a:rPr lang="fr-BE" smtClean="0"/>
              <a:t>Placez le pont et la plaque de charge entre les chevalets ou les tables.</a:t>
            </a:r>
          </a:p>
          <a:p>
            <a:pPr marL="457200" indent="-457200">
              <a:buFont typeface="+mj-lt"/>
              <a:buAutoNum type="arabicPeriod"/>
            </a:pPr>
            <a:r>
              <a:rPr lang="fr-BE" smtClean="0"/>
              <a:t>Veillez à porter une protection pour </a:t>
            </a:r>
            <a:br>
              <a:rPr lang="fr-BE" smtClean="0"/>
            </a:br>
            <a:r>
              <a:rPr lang="fr-BE" smtClean="0"/>
              <a:t>les yeux !</a:t>
            </a:r>
            <a:endParaRPr lang="fr-BE"/>
          </a:p>
        </p:txBody>
      </p:sp>
      <p:sp>
        <p:nvSpPr>
          <p:cNvPr id="101379" name="Rectangle 2"/>
          <p:cNvSpPr>
            <a:spLocks noGrp="1" noChangeArrowheads="1"/>
          </p:cNvSpPr>
          <p:nvPr>
            <p:ph type="title"/>
          </p:nvPr>
        </p:nvSpPr>
        <p:spPr/>
        <p:txBody>
          <a:bodyPr/>
          <a:lstStyle/>
          <a:p>
            <a:r>
              <a:rPr lang="fr-BE" smtClean="0"/>
              <a:t>Essai de la structure (installation)</a:t>
            </a:r>
            <a:endParaRPr lang="fr-BE"/>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489842" y="2795597"/>
            <a:ext cx="1630624" cy="1696403"/>
          </a:xfrm>
          <a:prstGeom prst="rect">
            <a:avLst/>
          </a:prstGeom>
          <a:noFill/>
          <a:ln w="9525">
            <a:noFill/>
            <a:miter lim="800000"/>
            <a:headEnd/>
            <a:tailEnd/>
          </a:ln>
        </p:spPr>
      </p:pic>
      <p:pic>
        <p:nvPicPr>
          <p:cNvPr id="11" name="Picture 11" descr="setup_sawhorses_01"/>
          <p:cNvPicPr>
            <a:picLocks noChangeAspect="1" noChangeArrowheads="1"/>
          </p:cNvPicPr>
          <p:nvPr/>
        </p:nvPicPr>
        <p:blipFill>
          <a:blip r:embed="rId4" cstate="print"/>
          <a:srcRect/>
          <a:stretch>
            <a:fillRect/>
          </a:stretch>
        </p:blipFill>
        <p:spPr bwMode="auto">
          <a:xfrm>
            <a:off x="6500340" y="651500"/>
            <a:ext cx="2449830" cy="2141220"/>
          </a:xfrm>
          <a:prstGeom prst="rect">
            <a:avLst/>
          </a:prstGeom>
          <a:noFill/>
          <a:ln w="9525">
            <a:noFill/>
            <a:miter lim="800000"/>
            <a:headEnd/>
            <a:tailEnd/>
          </a:ln>
        </p:spPr>
      </p:pic>
      <p:pic>
        <p:nvPicPr>
          <p:cNvPr id="12" name="Picture 12" descr="goggles"/>
          <p:cNvPicPr>
            <a:picLocks noChangeAspect="1" noChangeArrowheads="1"/>
          </p:cNvPicPr>
          <p:nvPr/>
        </p:nvPicPr>
        <p:blipFill>
          <a:blip r:embed="rId5" cstate="print"/>
          <a:srcRect/>
          <a:stretch>
            <a:fillRect/>
          </a:stretch>
        </p:blipFill>
        <p:spPr bwMode="auto">
          <a:xfrm>
            <a:off x="3336925" y="3416660"/>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899593" y="1347840"/>
            <a:ext cx="5054988" cy="3276138"/>
          </a:xfrm>
        </p:spPr>
        <p:txBody>
          <a:bodyPr/>
          <a:lstStyle/>
          <a:p>
            <a:pPr marL="457200" indent="-457200">
              <a:buFont typeface="+mj-lt"/>
              <a:buAutoNum type="arabicPeriod" startAt="4"/>
            </a:pPr>
            <a:r>
              <a:rPr lang="fr-BE" dirty="0" smtClean="0"/>
              <a:t>Utilisez un sac à cordonnet ou un seau auquel vous avez attaché un fil de fer.</a:t>
            </a:r>
          </a:p>
          <a:p>
            <a:pPr marL="457200" indent="-457200">
              <a:buFont typeface="+mj-lt"/>
              <a:buAutoNum type="arabicPeriod" startAt="4"/>
            </a:pPr>
            <a:r>
              <a:rPr lang="fr-BE" dirty="0" smtClean="0"/>
              <a:t>Insérez le cordonnet ou le fil de fer dans un trou de la plaque de charge et fixez-le.</a:t>
            </a:r>
          </a:p>
          <a:p>
            <a:pPr marL="457200" indent="-457200">
              <a:buFont typeface="+mj-lt"/>
              <a:buAutoNum type="arabicPeriod" startAt="4"/>
            </a:pPr>
            <a:r>
              <a:rPr lang="fr-BE" dirty="0" smtClean="0"/>
              <a:t>Chargez le sac ou le seau avec des objets lestés jusqu'à ce que la rupture se produise.</a:t>
            </a:r>
            <a:endParaRPr lang="fr-BE" dirty="0"/>
          </a:p>
        </p:txBody>
      </p:sp>
      <p:sp>
        <p:nvSpPr>
          <p:cNvPr id="102403" name="Rectangle 2"/>
          <p:cNvSpPr>
            <a:spLocks noGrp="1" noChangeArrowheads="1"/>
          </p:cNvSpPr>
          <p:nvPr>
            <p:ph type="title"/>
          </p:nvPr>
        </p:nvSpPr>
        <p:spPr/>
        <p:txBody>
          <a:bodyPr/>
          <a:lstStyle/>
          <a:p>
            <a:r>
              <a:rPr lang="fr-BE" smtClean="0"/>
              <a:t>Essai de la structure (poids de test)</a:t>
            </a:r>
            <a:endParaRPr lang="fr-BE"/>
          </a:p>
        </p:txBody>
      </p:sp>
      <p:pic>
        <p:nvPicPr>
          <p:cNvPr id="8" name="Picture 4" descr="bag_1"/>
          <p:cNvPicPr>
            <a:picLocks noChangeAspect="1" noChangeArrowheads="1"/>
          </p:cNvPicPr>
          <p:nvPr/>
        </p:nvPicPr>
        <p:blipFill>
          <a:blip r:embed="rId3" cstate="print"/>
          <a:srcRect/>
          <a:stretch>
            <a:fillRect/>
          </a:stretch>
        </p:blipFill>
        <p:spPr bwMode="auto">
          <a:xfrm>
            <a:off x="6122385" y="1028700"/>
            <a:ext cx="2174900" cy="1631871"/>
          </a:xfrm>
          <a:prstGeom prst="rect">
            <a:avLst/>
          </a:prstGeom>
          <a:noFill/>
          <a:ln w="9525">
            <a:noFill/>
            <a:miter lim="800000"/>
            <a:headEnd/>
            <a:tailEnd/>
          </a:ln>
        </p:spPr>
      </p:pic>
      <p:pic>
        <p:nvPicPr>
          <p:cNvPr id="9" name="Picture 5" descr="bucket_5"/>
          <p:cNvPicPr>
            <a:picLocks noChangeAspect="1" noChangeArrowheads="1"/>
          </p:cNvPicPr>
          <p:nvPr/>
        </p:nvPicPr>
        <p:blipFill>
          <a:blip r:embed="rId4" cstate="print"/>
          <a:srcRect/>
          <a:stretch>
            <a:fillRect/>
          </a:stretch>
        </p:blipFill>
        <p:spPr bwMode="auto">
          <a:xfrm>
            <a:off x="6111424"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a:xfrm>
            <a:off x="719572" y="229045"/>
            <a:ext cx="8307408" cy="1096258"/>
          </a:xfrm>
        </p:spPr>
        <p:txBody>
          <a:bodyPr/>
          <a:lstStyle/>
          <a:p>
            <a:r>
              <a:rPr lang="fr-BE" smtClean="0"/>
              <a:t>9 - Profils de construction soudée et éléments mécano-soudés</a:t>
            </a:r>
            <a:endParaRPr lang="fr-BE"/>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899592" y="1073955"/>
            <a:ext cx="4248483" cy="3423310"/>
          </a:xfrm>
        </p:spPr>
        <p:txBody>
          <a:bodyPr>
            <a:normAutofit fontScale="77500" lnSpcReduction="20000"/>
          </a:bodyPr>
          <a:lstStyle/>
          <a:p>
            <a:r>
              <a:rPr lang="fr-BE" dirty="0" smtClean="0"/>
              <a:t>Esquisses 2D enregistrées en tant que fonctions de bibliothèque.</a:t>
            </a:r>
          </a:p>
          <a:p>
            <a:r>
              <a:rPr lang="fr-BE" dirty="0" smtClean="0"/>
              <a:t>Elles doivent être placées dans un </a:t>
            </a:r>
            <a:br>
              <a:rPr lang="fr-BE" dirty="0" smtClean="0"/>
            </a:br>
            <a:r>
              <a:rPr lang="fr-BE" dirty="0" smtClean="0"/>
              <a:t>sous-dossier du dossier </a:t>
            </a:r>
            <a:r>
              <a:rPr lang="fr-BE" smtClean="0"/>
              <a:t>principal </a:t>
            </a:r>
            <a:r>
              <a:rPr lang="fr-BE"/>
              <a:t>"</a:t>
            </a:r>
            <a:r>
              <a:rPr lang="fr-BE" i="1" smtClean="0"/>
              <a:t>weldment</a:t>
            </a:r>
            <a:r>
              <a:rPr lang="fr-BE" i="1" dirty="0" smtClean="0"/>
              <a:t> profiles"</a:t>
            </a:r>
            <a:r>
              <a:rPr lang="fr-BE" dirty="0" smtClean="0"/>
              <a:t>.</a:t>
            </a:r>
          </a:p>
          <a:p>
            <a:r>
              <a:rPr lang="fr-BE" dirty="0" smtClean="0"/>
              <a:t>Les profils de construction soudée par défaut sont des formes structurelles en acier.</a:t>
            </a:r>
          </a:p>
          <a:p>
            <a:r>
              <a:rPr lang="fr-BE" dirty="0" smtClean="0"/>
              <a:t>Les profils de construction soudée à usage général doivent avoir une extrémité ou une option permettant de pointer vers n'importe quel emplacement (voir les types par défaut).</a:t>
            </a:r>
            <a:endParaRPr lang="fr-BE" dirty="0"/>
          </a:p>
        </p:txBody>
      </p:sp>
      <p:sp>
        <p:nvSpPr>
          <p:cNvPr id="104451" name="Rectangle 4"/>
          <p:cNvSpPr>
            <a:spLocks noGrp="1" noChangeArrowheads="1"/>
          </p:cNvSpPr>
          <p:nvPr>
            <p:ph type="title"/>
          </p:nvPr>
        </p:nvSpPr>
        <p:spPr/>
        <p:txBody>
          <a:bodyPr/>
          <a:lstStyle/>
          <a:p>
            <a:r>
              <a:rPr lang="fr-BE" smtClean="0"/>
              <a:t>Profils de construction soudée</a:t>
            </a:r>
            <a:endParaRPr lang="fr-BE"/>
          </a:p>
        </p:txBody>
      </p:sp>
      <p:pic>
        <p:nvPicPr>
          <p:cNvPr id="10445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5141614" y="806054"/>
            <a:ext cx="736156" cy="955631"/>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6079840" y="806053"/>
            <a:ext cx="676715" cy="928196"/>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958625" y="931069"/>
            <a:ext cx="827604" cy="818459"/>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5148075" y="1831181"/>
            <a:ext cx="333785" cy="800169"/>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6124133" y="1790700"/>
            <a:ext cx="512108" cy="809315"/>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946546"/>
            <a:ext cx="777308" cy="786452"/>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7278515" y="1808560"/>
            <a:ext cx="1518035" cy="772735"/>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10"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899592" y="1062242"/>
            <a:ext cx="5400633" cy="3276138"/>
          </a:xfrm>
        </p:spPr>
        <p:txBody>
          <a:bodyPr>
            <a:normAutofit fontScale="92500" lnSpcReduction="20000"/>
          </a:bodyPr>
          <a:lstStyle/>
          <a:p>
            <a:r>
              <a:rPr lang="fr-BE" smtClean="0"/>
              <a:t>Esquisses 2D ou 3D permettant de définir l'emplacement et la taille des profils de construction soudée.</a:t>
            </a:r>
          </a:p>
          <a:p>
            <a:r>
              <a:rPr lang="fr-BE" smtClean="0"/>
              <a:t>L'ajustement entre les éléments mécano-soudés s'effectue à l'aide des Groupes ou en réalisant un travail supplémentaire après la création de la construction soudée.</a:t>
            </a:r>
          </a:p>
          <a:p>
            <a:r>
              <a:rPr lang="fr-BE" smtClean="0"/>
              <a:t>Il est possible d'utiliser plusieurs types de profils de construction soudée afin de définir les éléments mécano-soudés au sein d'une même construction soudée.</a:t>
            </a:r>
            <a:endParaRPr lang="fr-BE"/>
          </a:p>
        </p:txBody>
      </p:sp>
      <p:sp>
        <p:nvSpPr>
          <p:cNvPr id="105475" name="Rectangle 4"/>
          <p:cNvSpPr>
            <a:spLocks noGrp="1" noChangeArrowheads="1"/>
          </p:cNvSpPr>
          <p:nvPr>
            <p:ph type="title"/>
          </p:nvPr>
        </p:nvSpPr>
        <p:spPr/>
        <p:txBody>
          <a:bodyPr/>
          <a:lstStyle/>
          <a:p>
            <a:r>
              <a:rPr lang="fr-BE" smtClean="0"/>
              <a:t>Éléments mécano-soudés</a:t>
            </a:r>
            <a:endParaRPr lang="fr-BE"/>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00225"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3" cstate="print"/>
          <a:srcRect/>
          <a:stretch>
            <a:fillRect/>
          </a:stretch>
        </p:blipFill>
        <p:spPr bwMode="auto">
          <a:xfrm>
            <a:off x="4404535" y="1957270"/>
            <a:ext cx="4507230" cy="2560320"/>
          </a:xfrm>
          <a:prstGeom prst="rect">
            <a:avLst/>
          </a:prstGeom>
          <a:noFill/>
          <a:ln w="9525">
            <a:noFill/>
            <a:miter lim="800000"/>
            <a:headEnd/>
            <a:tailEnd/>
          </a:ln>
        </p:spPr>
      </p:pic>
      <p:sp>
        <p:nvSpPr>
          <p:cNvPr id="62471" name="Rectangle 5"/>
          <p:cNvSpPr>
            <a:spLocks noGrp="1" noChangeArrowheads="1"/>
          </p:cNvSpPr>
          <p:nvPr>
            <p:ph idx="1"/>
          </p:nvPr>
        </p:nvSpPr>
        <p:spPr>
          <a:xfrm>
            <a:off x="899592" y="963790"/>
            <a:ext cx="3096333" cy="2990540"/>
          </a:xfrm>
        </p:spPr>
        <p:txBody>
          <a:bodyPr>
            <a:normAutofit/>
          </a:bodyPr>
          <a:lstStyle/>
          <a:p>
            <a:r>
              <a:rPr lang="fr-BE" sz="2200" smtClean="0"/>
              <a:t>Dans le cas des travées plus longues, la structure de poutres triangulées peut être répétée plusieurs fois.</a:t>
            </a:r>
            <a:endParaRPr lang="fr-BE" sz="2200"/>
          </a:p>
        </p:txBody>
      </p:sp>
      <p:sp>
        <p:nvSpPr>
          <p:cNvPr id="62467" name="Rectangle 4"/>
          <p:cNvSpPr>
            <a:spLocks noGrp="1" noChangeArrowheads="1"/>
          </p:cNvSpPr>
          <p:nvPr>
            <p:ph type="title"/>
          </p:nvPr>
        </p:nvSpPr>
        <p:spPr/>
        <p:txBody>
          <a:bodyPr/>
          <a:lstStyle/>
          <a:p>
            <a:r>
              <a:rPr lang="fr-BE" smtClean="0"/>
              <a:t>Travées plus longues</a:t>
            </a:r>
            <a:endParaRPr lang="fr-BE"/>
          </a:p>
        </p:txBody>
      </p:sp>
      <p:pic>
        <p:nvPicPr>
          <p:cNvPr id="62468" name="Picture 7" descr="truss_picture_11"/>
          <p:cNvPicPr>
            <a:picLocks noChangeAspect="1" noChangeArrowheads="1"/>
          </p:cNvPicPr>
          <p:nvPr/>
        </p:nvPicPr>
        <p:blipFill>
          <a:blip r:embed="rId4" cstate="print"/>
          <a:srcRect/>
          <a:stretch>
            <a:fillRect/>
          </a:stretch>
        </p:blipFill>
        <p:spPr bwMode="auto">
          <a:xfrm>
            <a:off x="3911280" y="823912"/>
            <a:ext cx="2619375" cy="17478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5" cstate="print"/>
          <a:srcRect/>
          <a:stretch>
            <a:fillRect/>
          </a:stretch>
        </p:blipFill>
        <p:spPr bwMode="auto">
          <a:xfrm>
            <a:off x="1455925" y="2706685"/>
            <a:ext cx="2540000" cy="1823720"/>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6" cstate="print"/>
          <a:srcRect/>
          <a:stretch>
            <a:fillRect/>
          </a:stretch>
        </p:blipFill>
        <p:spPr bwMode="auto">
          <a:xfrm>
            <a:off x="6660969" y="881930"/>
            <a:ext cx="2173986" cy="143332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899592" y="1347840"/>
            <a:ext cx="4901368" cy="3259375"/>
          </a:xfrm>
        </p:spPr>
        <p:txBody>
          <a:bodyPr/>
          <a:lstStyle/>
          <a:p>
            <a:r>
              <a:rPr lang="fr-BE" smtClean="0"/>
              <a:t>Le type de poutre </a:t>
            </a:r>
            <a:r>
              <a:rPr lang="fr-BE" i="1" smtClean="0"/>
              <a:t>Warren</a:t>
            </a:r>
            <a:r>
              <a:rPr lang="fr-BE" smtClean="0"/>
              <a:t>, illustré à droite, est un des types les plus simples et les plus économiques. Il peut même être utilisé à l'envers avec, dans ce cas, l'ajout de poutres verticales.</a:t>
            </a:r>
            <a:endParaRPr lang="fr-BE"/>
          </a:p>
        </p:txBody>
      </p:sp>
      <p:sp>
        <p:nvSpPr>
          <p:cNvPr id="63491" name="Rectangle 2"/>
          <p:cNvSpPr>
            <a:spLocks noGrp="1" noChangeArrowheads="1"/>
          </p:cNvSpPr>
          <p:nvPr>
            <p:ph type="title"/>
          </p:nvPr>
        </p:nvSpPr>
        <p:spPr/>
        <p:txBody>
          <a:bodyPr/>
          <a:lstStyle/>
          <a:p>
            <a:r>
              <a:rPr lang="fr-BE" smtClean="0"/>
              <a:t>Types de poutres triangulées</a:t>
            </a:r>
            <a:endParaRPr lang="fr-BE"/>
          </a:p>
        </p:txBody>
      </p:sp>
      <p:pic>
        <p:nvPicPr>
          <p:cNvPr id="63492" name="Picture 4" descr="warren1"/>
          <p:cNvPicPr>
            <a:picLocks noChangeAspect="1" noChangeArrowheads="1"/>
          </p:cNvPicPr>
          <p:nvPr/>
        </p:nvPicPr>
        <p:blipFill>
          <a:blip r:embed="rId3" cstate="print"/>
          <a:srcRect/>
          <a:stretch>
            <a:fillRect/>
          </a:stretch>
        </p:blipFill>
        <p:spPr bwMode="auto">
          <a:xfrm>
            <a:off x="5937167" y="957261"/>
            <a:ext cx="2286000" cy="7620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37167" y="1789509"/>
            <a:ext cx="2286000" cy="7620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899593" y="1347839"/>
            <a:ext cx="4133267" cy="3336185"/>
          </a:xfrm>
        </p:spPr>
        <p:txBody>
          <a:bodyPr/>
          <a:lstStyle/>
          <a:p>
            <a:r>
              <a:rPr lang="fr-BE" smtClean="0"/>
              <a:t>Les types </a:t>
            </a:r>
            <a:r>
              <a:rPr lang="fr-BE" i="1" smtClean="0"/>
              <a:t>Pratt</a:t>
            </a:r>
            <a:r>
              <a:rPr lang="fr-BE" smtClean="0"/>
              <a:t> (ci-dessus) et </a:t>
            </a:r>
            <a:r>
              <a:rPr lang="fr-BE" i="1" smtClean="0"/>
              <a:t>Howe</a:t>
            </a:r>
            <a:r>
              <a:rPr lang="fr-BE" smtClean="0"/>
              <a:t> (ci-dessous) sont également couramment utilisés. Nous allons examiner des poutres triangulées similaires à celles du type Pratt.</a:t>
            </a:r>
            <a:endParaRPr lang="fr-BE"/>
          </a:p>
        </p:txBody>
      </p:sp>
      <p:sp>
        <p:nvSpPr>
          <p:cNvPr id="64515" name="Rectangle 4"/>
          <p:cNvSpPr>
            <a:spLocks noGrp="1" noChangeArrowheads="1"/>
          </p:cNvSpPr>
          <p:nvPr>
            <p:ph type="title"/>
          </p:nvPr>
        </p:nvSpPr>
        <p:spPr/>
        <p:txBody>
          <a:bodyPr/>
          <a:lstStyle/>
          <a:p>
            <a:r>
              <a:rPr lang="fr-BE" smtClean="0"/>
              <a:t>Types de poutres triangulées (suite)</a:t>
            </a:r>
            <a:endParaRPr lang="fr-BE"/>
          </a:p>
        </p:txBody>
      </p:sp>
      <p:pic>
        <p:nvPicPr>
          <p:cNvPr id="64516" name="Picture 8" descr="howe"/>
          <p:cNvPicPr>
            <a:picLocks noChangeAspect="1" noChangeArrowheads="1"/>
          </p:cNvPicPr>
          <p:nvPr/>
        </p:nvPicPr>
        <p:blipFill>
          <a:blip r:embed="rId3" cstate="print"/>
          <a:srcRect/>
          <a:stretch>
            <a:fillRect/>
          </a:stretch>
        </p:blipFill>
        <p:spPr bwMode="auto">
          <a:xfrm>
            <a:off x="6071180" y="1600458"/>
            <a:ext cx="2286000" cy="7620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6071180" y="805120"/>
            <a:ext cx="2286000" cy="7620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785430"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899592" y="1347840"/>
            <a:ext cx="3634003" cy="3297780"/>
          </a:xfrm>
        </p:spPr>
        <p:txBody>
          <a:bodyPr>
            <a:normAutofit fontScale="92500"/>
          </a:bodyPr>
          <a:lstStyle/>
          <a:p>
            <a:r>
              <a:rPr lang="fr-BE" smtClean="0"/>
              <a:t>Les parois latérales composées de poutres triangulées sont bien plus qu'une protection pour éviter la chute des trains ou des véhicules. Elles servent à absorber et diriger les charges placées sur les poutres triangulées, comme les wagons de chemin de fer.</a:t>
            </a:r>
            <a:endParaRPr lang="fr-BE"/>
          </a:p>
        </p:txBody>
      </p:sp>
      <p:sp>
        <p:nvSpPr>
          <p:cNvPr id="65539" name="Rectangle 4"/>
          <p:cNvSpPr>
            <a:spLocks noGrp="1" noChangeArrowheads="1"/>
          </p:cNvSpPr>
          <p:nvPr>
            <p:ph type="title"/>
          </p:nvPr>
        </p:nvSpPr>
        <p:spPr/>
        <p:txBody>
          <a:bodyPr/>
          <a:lstStyle/>
          <a:p>
            <a:r>
              <a:rPr lang="fr-BE" smtClean="0"/>
              <a:t>Parois avec poutres triangulées</a:t>
            </a:r>
            <a:endParaRPr lang="fr-BE"/>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899592" y="1347839"/>
            <a:ext cx="4517318" cy="3412995"/>
          </a:xfrm>
        </p:spPr>
        <p:txBody>
          <a:bodyPr/>
          <a:lstStyle/>
          <a:p>
            <a:r>
              <a:rPr lang="fr-BE" smtClean="0"/>
              <a:t>Les poutres triangulées sont constituées de poutres attachées par des boulons, des soudures ou des rivets. Un exemple courant de poutre est la barre utilisée dans un placard pour pendre les vêtements.</a:t>
            </a:r>
          </a:p>
          <a:p>
            <a:r>
              <a:rPr lang="fr-BE" smtClean="0"/>
              <a:t>Les poutres présentent la même coupe transversale. </a:t>
            </a:r>
            <a:endParaRPr lang="fr-BE"/>
          </a:p>
        </p:txBody>
      </p:sp>
      <p:sp>
        <p:nvSpPr>
          <p:cNvPr id="66563" name="Rectangle 4"/>
          <p:cNvSpPr>
            <a:spLocks noGrp="1" noChangeArrowheads="1"/>
          </p:cNvSpPr>
          <p:nvPr>
            <p:ph type="title"/>
          </p:nvPr>
        </p:nvSpPr>
        <p:spPr/>
        <p:txBody>
          <a:bodyPr/>
          <a:lstStyle/>
          <a:p>
            <a:r>
              <a:rPr lang="fr-BE" smtClean="0"/>
              <a:t>Poutres</a:t>
            </a:r>
            <a:endParaRPr lang="fr-BE"/>
          </a:p>
        </p:txBody>
      </p:sp>
      <p:pic>
        <p:nvPicPr>
          <p:cNvPr id="15362" name="Picture 2" descr="C:\Users\ijutras\Documents\.EDU Curriculum\Bridge Design Project\Support Files-Bridge Design Project\Art\steel_beam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9670"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7241305C-3B1E-4B02-BF31-38B3A4260B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B90C0CB-45BF-4E76-86B7-12C40617BFAA}">
  <ds:schemaRefs>
    <ds:schemaRef ds:uri="http://www.w3.org/XML/1998/namespac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3DS_PPTX_Corp Brand_Template_07_2015_FIXED</Template>
  <TotalTime>464</TotalTime>
  <Words>1394</Words>
  <Application>Microsoft Office PowerPoint</Application>
  <PresentationFormat>On-screen Show (16:9)</PresentationFormat>
  <Paragraphs>199</Paragraphs>
  <Slides>49</Slides>
  <Notes>49</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3_3DS_SOLIDWORKS Template_2015</vt:lpstr>
      <vt:lpstr>Projet de conception de pont</vt:lpstr>
      <vt:lpstr>Introduction - Prérequis</vt:lpstr>
      <vt:lpstr>1 - Conception de structure</vt:lpstr>
      <vt:lpstr>Que sont les poutres triangulées ?</vt:lpstr>
      <vt:lpstr>Travées plus longues</vt:lpstr>
      <vt:lpstr>Types de poutres triangulées</vt:lpstr>
      <vt:lpstr>Types de poutres triangulées (suite)</vt:lpstr>
      <vt:lpstr>Parois avec poutres triangulées</vt:lpstr>
      <vt:lpstr>Poutres</vt:lpstr>
      <vt:lpstr>Chargements externes</vt:lpstr>
      <vt:lpstr>Flexion et déflexion</vt:lpstr>
      <vt:lpstr>Tension et compression</vt:lpstr>
      <vt:lpstr>Contrainte</vt:lpstr>
      <vt:lpstr>Limite d'élasticité</vt:lpstr>
      <vt:lpstr>Résistance des poutres</vt:lpstr>
      <vt:lpstr>Forme de la section transversale</vt:lpstr>
      <vt:lpstr>Profondeur de coupe</vt:lpstr>
      <vt:lpstr>Moment d'inertie de zone</vt:lpstr>
      <vt:lpstr>Matériaux</vt:lpstr>
      <vt:lpstr>Poutres d'acier</vt:lpstr>
      <vt:lpstr>Entretoisement croisé</vt:lpstr>
      <vt:lpstr>2 – Utilisation du formulaire de flexion</vt:lpstr>
      <vt:lpstr>Formulaire de flexion</vt:lpstr>
      <vt:lpstr>3 – Analyse de la structure</vt:lpstr>
      <vt:lpstr>Phases de l'analyse</vt:lpstr>
      <vt:lpstr>Cycle de conception</vt:lpstr>
      <vt:lpstr>Déplacements imposés et chargements externes</vt:lpstr>
      <vt:lpstr>Matériau</vt:lpstr>
      <vt:lpstr>Connexions</vt:lpstr>
      <vt:lpstr>Déplacements imposés</vt:lpstr>
      <vt:lpstr>Charges</vt:lpstr>
      <vt:lpstr>Maillage et exécution</vt:lpstr>
      <vt:lpstr>4 - Modification des conceptions</vt:lpstr>
      <vt:lpstr>Modifications</vt:lpstr>
      <vt:lpstr>5 - Utilisation d'un assemblage</vt:lpstr>
      <vt:lpstr>Détection de collision</vt:lpstr>
      <vt:lpstr>Modification des cotes</vt:lpstr>
      <vt:lpstr>6 - Création de mises en plan de la structure</vt:lpstr>
      <vt:lpstr>Mises en plan</vt:lpstr>
      <vt:lpstr>7 - Rapports et eDrawings</vt:lpstr>
      <vt:lpstr>eDrawings</vt:lpstr>
      <vt:lpstr>8 - Construction et essai de la structure</vt:lpstr>
      <vt:lpstr>Aides pour la construction</vt:lpstr>
      <vt:lpstr>Construction de la structure</vt:lpstr>
      <vt:lpstr>Essai de la structure (installation)</vt:lpstr>
      <vt:lpstr>Essai de la structure (poids de test)</vt:lpstr>
      <vt:lpstr>9 - Profils de construction soudée et éléments mécano-soudés</vt:lpstr>
      <vt:lpstr>Profils de construction soudée</vt:lpstr>
      <vt:lpstr>Éléments mécano-soudés</vt:lpstr>
    </vt:vector>
  </TitlesOfParts>
  <Company>Solidworks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Victoria Ortega Muñoz</cp:lastModifiedBy>
  <cp:revision>67</cp:revision>
  <dcterms:created xsi:type="dcterms:W3CDTF">2011-04-14T18:53:07Z</dcterms:created>
  <dcterms:modified xsi:type="dcterms:W3CDTF">2016-07-25T10:51:50Z</dcterms:modified>
</cp:coreProperties>
</file>