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tiff" ContentType="image/tiff"/>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handoutMasterIdLst>
    <p:handoutMasterId r:id="rId31"/>
  </p:handout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288" r:id="rId28"/>
    <p:sldId id="27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01" autoAdjust="0"/>
    <p:restoredTop sz="84689" autoAdjust="0"/>
  </p:normalViewPr>
  <p:slideViewPr>
    <p:cSldViewPr>
      <p:cViewPr varScale="1">
        <p:scale>
          <a:sx n="85" d="100"/>
          <a:sy n="85" d="100"/>
        </p:scale>
        <p:origin x="-60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204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dgm:spPr/>
      <dgm:t>
        <a:bodyPr/>
        <a:lstStyle/>
        <a:p>
          <a:r>
            <a:rPr lang="en-US" dirty="0" err="1" smtClean="0">
              <a:solidFill>
                <a:schemeClr val="bg1"/>
              </a:solidFill>
            </a:rPr>
            <a:t>Processus</a:t>
          </a:r>
          <a:endParaRPr lang="en-US"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62222AB3-BA80-44B3-8974-6D049BE13653}">
      <dgm:prSet phldrT="[Text]"/>
      <dgm:spPr/>
      <dgm:t>
        <a:bodyPr/>
        <a:lstStyle/>
        <a:p>
          <a:r>
            <a:rPr lang="fr-FR" dirty="0" smtClean="0">
              <a:solidFill>
                <a:schemeClr val="bg1"/>
              </a:solidFill>
            </a:rPr>
            <a:t>Définir la référence</a:t>
          </a:r>
          <a:endParaRPr lang="en-US" dirty="0">
            <a:solidFill>
              <a:schemeClr val="bg1"/>
            </a:solidFill>
          </a:endParaRPr>
        </a:p>
      </dgm:t>
    </dgm:pt>
    <dgm:pt modelId="{7B9E08FA-3895-4BE2-8C6E-C6FC13E4131F}" type="parTrans" cxnId="{30F26137-8E0A-40BD-ACA5-08F7CA603B01}">
      <dgm:prSet/>
      <dgm:spPr/>
      <dgm:t>
        <a:bodyPr/>
        <a:lstStyle/>
        <a:p>
          <a:endParaRPr lang="en-US"/>
        </a:p>
      </dgm:t>
    </dgm:pt>
    <dgm:pt modelId="{D1DF0E90-605B-40AB-9345-FF69DE8EE614}" type="sibTrans" cxnId="{30F26137-8E0A-40BD-ACA5-08F7CA603B01}">
      <dgm:prSet/>
      <dgm:spPr/>
      <dgm:t>
        <a:bodyPr/>
        <a:lstStyle/>
        <a:p>
          <a:endParaRPr lang="en-US"/>
        </a:p>
      </dgm:t>
    </dgm:pt>
    <dgm:pt modelId="{55DDA78C-7275-47D9-B6FA-9BDF8BCD665A}">
      <dgm:prSet phldrT="[Text]"/>
      <dgm:spPr/>
      <dgm:t>
        <a:bodyPr/>
        <a:lstStyle/>
        <a:p>
          <a:r>
            <a:rPr lang="fr-FR" dirty="0" smtClean="0">
              <a:solidFill>
                <a:schemeClr val="bg1"/>
              </a:solidFill>
            </a:rPr>
            <a:t>Modifier les données en entrée</a:t>
          </a:r>
          <a:endParaRPr lang="en-US" dirty="0">
            <a:solidFill>
              <a:schemeClr val="bg1"/>
            </a:solidFill>
          </a:endParaRPr>
        </a:p>
      </dgm:t>
    </dgm:pt>
    <dgm:pt modelId="{0B775B5B-7395-4FFD-9937-5E428FBACCCD}" type="parTrans" cxnId="{C17A7A42-CE78-44F7-97B8-035F43B60E78}">
      <dgm:prSet/>
      <dgm:spPr/>
      <dgm:t>
        <a:bodyPr/>
        <a:lstStyle/>
        <a:p>
          <a:endParaRPr lang="en-US"/>
        </a:p>
      </dgm:t>
    </dgm:pt>
    <dgm:pt modelId="{3587808C-DBF5-41B2-A7F3-603778D3AA26}" type="sibTrans" cxnId="{C17A7A42-CE78-44F7-97B8-035F43B60E78}">
      <dgm:prSet/>
      <dgm:spPr/>
      <dgm:t>
        <a:bodyPr/>
        <a:lstStyle/>
        <a:p>
          <a:endParaRPr lang="en-US"/>
        </a:p>
      </dgm:t>
    </dgm:pt>
    <dgm:pt modelId="{1B6AED7D-67C5-405E-9C89-3B4516D9FDAD}">
      <dgm:prSet phldrT="[Text]"/>
      <dgm:spPr/>
      <dgm:t>
        <a:bodyPr/>
        <a:lstStyle/>
        <a:p>
          <a:r>
            <a:rPr lang="fr-FR" smtClean="0">
              <a:solidFill>
                <a:schemeClr val="bg1"/>
              </a:solidFill>
            </a:rPr>
            <a:t>Trouver des matériaux similaires</a:t>
          </a:r>
          <a:endParaRPr lang="en-US" dirty="0">
            <a:solidFill>
              <a:schemeClr val="bg1"/>
            </a:solidFill>
          </a:endParaRPr>
        </a:p>
      </dgm:t>
    </dgm:pt>
    <dgm:pt modelId="{EEA229CB-5827-4A95-8E00-E2B31A35DEF0}" type="parTrans" cxnId="{9F545CAF-3CC7-4D7C-88D4-28067174070A}">
      <dgm:prSet/>
      <dgm:spPr/>
      <dgm:t>
        <a:bodyPr/>
        <a:lstStyle/>
        <a:p>
          <a:endParaRPr lang="en-US"/>
        </a:p>
      </dgm:t>
    </dgm:pt>
    <dgm:pt modelId="{71667BAD-171E-4F91-9843-B3F831DECB1B}" type="sibTrans" cxnId="{9F545CAF-3CC7-4D7C-88D4-28067174070A}">
      <dgm:prSet/>
      <dgm:spPr/>
      <dgm:t>
        <a:bodyPr/>
        <a:lstStyle/>
        <a:p>
          <a:endParaRPr lang="en-US"/>
        </a:p>
      </dgm:t>
    </dgm:pt>
    <dgm:pt modelId="{F7964451-EC27-F54D-8184-06B8495D485F}">
      <dgm:prSet phldrT="[Text]"/>
      <dgm:spPr/>
      <dgm:t>
        <a:bodyPr/>
        <a:lstStyle/>
        <a:p>
          <a:r>
            <a:rPr lang="fr-FR" dirty="0" smtClean="0">
              <a:solidFill>
                <a:schemeClr val="bg1"/>
              </a:solidFill>
            </a:rPr>
            <a:t>Modifier la conception</a:t>
          </a:r>
          <a:endParaRPr lang="en-US" dirty="0">
            <a:solidFill>
              <a:schemeClr val="bg1"/>
            </a:solidFill>
          </a:endParaRPr>
        </a:p>
      </dgm:t>
    </dgm:pt>
    <dgm:pt modelId="{FE54362A-3518-7548-B77B-85C600A6BC0C}" type="parTrans" cxnId="{D2590F60-AF7A-254A-98B4-58059E8AC61D}">
      <dgm:prSet/>
      <dgm:spPr/>
      <dgm:t>
        <a:bodyPr/>
        <a:lstStyle/>
        <a:p>
          <a:endParaRPr lang="en-US"/>
        </a:p>
      </dgm:t>
    </dgm:pt>
    <dgm:pt modelId="{A4E66807-1836-7B44-BEFC-C9A67E7CFCE9}" type="sibTrans" cxnId="{D2590F60-AF7A-254A-98B4-58059E8AC61D}">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0EE9511B-4566-49CF-A6EE-BAB20E2C0DC8}" type="presOf" srcId="{1B6AED7D-67C5-405E-9C89-3B4516D9FDAD}" destId="{A29F602E-BD17-4E2E-8C0D-6743D8AE81B1}" srcOrd="0" destOrd="0" presId="urn:microsoft.com/office/officeart/2005/8/layout/radial3"/>
    <dgm:cxn modelId="{41B6DA39-9757-4928-ABFD-5BF02242CAF6}" type="presOf" srcId="{55DDA78C-7275-47D9-B6FA-9BDF8BCD665A}" destId="{1E0F38F7-C572-4685-ABB1-608D92330AD9}"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399C59A2-D5CA-441E-B3FF-A3E84638BD67}" type="presOf" srcId="{7C3AE7D6-FCA9-4D34-98D2-91FAB2055634}" destId="{48D13524-3B3A-4A6B-BCC7-AF6CC9A40E8C}" srcOrd="0" destOrd="0" presId="urn:microsoft.com/office/officeart/2005/8/layout/radial3"/>
    <dgm:cxn modelId="{543C474D-A4B9-4BA2-871A-ED3124288753}" type="presOf" srcId="{54F20094-3E91-4C33-A7A4-6D0FA5CDA2BE}" destId="{B2F8181E-9BB6-47DC-973D-C66D7F3CC56E}" srcOrd="0" destOrd="0" presId="urn:microsoft.com/office/officeart/2005/8/layout/radial3"/>
    <dgm:cxn modelId="{3DADAB8F-2F70-431C-BC8C-AC0F291B35BE}" type="presOf" srcId="{62222AB3-BA80-44B3-8974-6D049BE13653}" destId="{17BB68E5-0628-4932-8B98-E4DDFEF17556}" srcOrd="0" destOrd="0" presId="urn:microsoft.com/office/officeart/2005/8/layout/radial3"/>
    <dgm:cxn modelId="{E69C4FDA-564C-2249-915D-9FCFA529A91D}" type="presOf" srcId="{F7964451-EC27-F54D-8184-06B8495D485F}" destId="{EAEB89B4-6253-E24D-BC7A-BA8F3A5C9FA3}" srcOrd="0" destOrd="0" presId="urn:microsoft.com/office/officeart/2005/8/layout/radial3"/>
    <dgm:cxn modelId="{D5C5394F-8F80-4966-A0F2-EE84C9C9E230}" type="presParOf" srcId="{B2F8181E-9BB6-47DC-973D-C66D7F3CC56E}" destId="{D46F71BD-305B-4B2A-87CD-1C562808CE85}" srcOrd="0" destOrd="0" presId="urn:microsoft.com/office/officeart/2005/8/layout/radial3"/>
    <dgm:cxn modelId="{2330BDFD-5AF3-4A1A-9F30-7E5F19D775F7}" type="presParOf" srcId="{D46F71BD-305B-4B2A-87CD-1C562808CE85}" destId="{48D13524-3B3A-4A6B-BCC7-AF6CC9A40E8C}" srcOrd="0" destOrd="0" presId="urn:microsoft.com/office/officeart/2005/8/layout/radial3"/>
    <dgm:cxn modelId="{3B136E92-E989-45E1-9C4B-97D213851B2B}" type="presParOf" srcId="{D46F71BD-305B-4B2A-87CD-1C562808CE85}" destId="{17BB68E5-0628-4932-8B98-E4DDFEF17556}" srcOrd="1" destOrd="0" presId="urn:microsoft.com/office/officeart/2005/8/layout/radial3"/>
    <dgm:cxn modelId="{0F90ED5C-2049-48FD-9763-486F2D283D25}" type="presParOf" srcId="{D46F71BD-305B-4B2A-87CD-1C562808CE85}" destId="{1E0F38F7-C572-4685-ABB1-608D92330AD9}" srcOrd="2" destOrd="0" presId="urn:microsoft.com/office/officeart/2005/8/layout/radial3"/>
    <dgm:cxn modelId="{2F9050A7-73BD-E047-8644-07D17C37FB24}" type="presParOf" srcId="{D46F71BD-305B-4B2A-87CD-1C562808CE85}" destId="{EAEB89B4-6253-E24D-BC7A-BA8F3A5C9FA3}" srcOrd="3" destOrd="0" presId="urn:microsoft.com/office/officeart/2005/8/layout/radial3"/>
    <dgm:cxn modelId="{BFC15219-6523-4B24-9F22-AE435206E525}"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53340" tIns="53340" rIns="53340" bIns="53340" numCol="1" spcCol="1270" anchor="ctr" anchorCtr="0">
          <a:noAutofit/>
        </a:bodyPr>
        <a:lstStyle/>
        <a:p>
          <a:pPr lvl="0" algn="ctr" defTabSz="1866900">
            <a:lnSpc>
              <a:spcPct val="90000"/>
            </a:lnSpc>
            <a:spcBef>
              <a:spcPct val="0"/>
            </a:spcBef>
            <a:spcAft>
              <a:spcPct val="35000"/>
            </a:spcAft>
          </a:pPr>
          <a:r>
            <a:rPr lang="en-US" sz="4200" kern="1200" dirty="0" err="1" smtClean="0">
              <a:solidFill>
                <a:schemeClr val="bg1"/>
              </a:solidFill>
            </a:rPr>
            <a:t>Processus</a:t>
          </a:r>
          <a:endParaRPr lang="en-US" sz="42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fr-FR" sz="900" kern="1200" dirty="0" smtClean="0">
              <a:solidFill>
                <a:schemeClr val="bg1"/>
              </a:solidFill>
            </a:rPr>
            <a:t>Définir la référence</a:t>
          </a:r>
          <a:endParaRPr lang="en-US" sz="9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fr-FR" sz="900" kern="1200" dirty="0" smtClean="0">
              <a:solidFill>
                <a:schemeClr val="bg1"/>
              </a:solidFill>
            </a:rPr>
            <a:t>Modifier les données en entrée</a:t>
          </a:r>
          <a:endParaRPr lang="en-US" sz="9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fr-FR" sz="900" kern="1200" dirty="0" smtClean="0">
              <a:solidFill>
                <a:schemeClr val="bg1"/>
              </a:solidFill>
            </a:rPr>
            <a:t>Modifier la conception</a:t>
          </a:r>
          <a:endParaRPr lang="en-US" sz="9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fr-FR" sz="900" kern="1200" smtClean="0">
              <a:solidFill>
                <a:schemeClr val="bg1"/>
              </a:solidFill>
            </a:rPr>
            <a:t>Trouver des matériaux similaires</a:t>
          </a:r>
          <a:endParaRPr lang="en-US" sz="9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830677C-055A-4ED5-B1E6-9D4A51E57DF3}" type="datetimeFigureOut">
              <a:rPr lang="en-US" smtClean="0"/>
              <a:t>1/28/2010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0FD7A4-3534-4172-9ACF-912552848330}"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7044DD-3AA5-C54A-AFE3-AC9793E607E6}" type="datetimeFigureOut">
              <a:rPr lang="en-US" smtClean="0"/>
              <a:pPr/>
              <a:t>1/28/2010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de texte principaux</a:t>
            </a:r>
            <a:endParaRPr lang="en-US" smtClean="0"/>
          </a:p>
          <a:p>
            <a:pPr lvl="1"/>
            <a:r>
              <a:rPr lang="en-US" smtClean="0"/>
              <a:t>Deuxième niveau</a:t>
            </a:r>
          </a:p>
          <a:p>
            <a:pPr lvl="2"/>
            <a:r>
              <a:rPr lang="en-US" smtClean="0"/>
              <a:t>Troisième niveau</a:t>
            </a:r>
          </a:p>
          <a:p>
            <a:pPr lvl="3"/>
            <a:r>
              <a:rPr lang="en-US" smtClean="0"/>
              <a:t>Quatrième niveau</a:t>
            </a:r>
          </a:p>
          <a:p>
            <a:pPr lvl="4"/>
            <a:r>
              <a:rPr lang="en-US" smtClean="0"/>
              <a:t>Cinquième niveau</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CC70A7-31AA-3140-B44D-6FDFCDA22D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b="0" i="0" u="none" kern="1200" baseline="0">
        <a:solidFill>
          <a:srgbClr val="000000"/>
        </a:solidFill>
        <a:effectLst/>
        <a:latin typeface="Calibri"/>
        <a:ea typeface="ＭＳ Ｐゴシック"/>
        <a:cs typeface="+mn-cs"/>
      </a:defRPr>
    </a:lvl1pPr>
    <a:lvl2pPr marL="457200" algn="l" defTabSz="457200" rtl="0" eaLnBrk="1" latinLnBrk="0" hangingPunct="1">
      <a:defRPr sz="1200" b="0" i="0" u="none" kern="1200" baseline="0">
        <a:solidFill>
          <a:srgbClr val="000000"/>
        </a:solidFill>
        <a:effectLst/>
        <a:latin typeface="Calibri"/>
        <a:ea typeface="ＭＳ Ｐゴシック"/>
        <a:cs typeface="+mn-cs"/>
      </a:defRPr>
    </a:lvl2pPr>
    <a:lvl3pPr marL="914400" algn="l" defTabSz="457200" rtl="0" eaLnBrk="1" latinLnBrk="0" hangingPunct="1">
      <a:defRPr sz="1200" b="0" i="0" u="none" kern="1200" baseline="0">
        <a:solidFill>
          <a:srgbClr val="000000"/>
        </a:solidFill>
        <a:effectLst/>
        <a:latin typeface="Calibri"/>
        <a:ea typeface="ＭＳ Ｐゴシック"/>
        <a:cs typeface="+mn-cs"/>
      </a:defRPr>
    </a:lvl3pPr>
    <a:lvl4pPr marL="1371600" algn="l" defTabSz="457200" rtl="0" eaLnBrk="1" latinLnBrk="0" hangingPunct="1">
      <a:defRPr sz="1200" b="0" i="0" u="none" kern="1200" baseline="0">
        <a:solidFill>
          <a:srgbClr val="000000"/>
        </a:solidFill>
        <a:effectLst/>
        <a:latin typeface="Calibri"/>
        <a:ea typeface="ＭＳ Ｐゴシック"/>
        <a:cs typeface="+mn-cs"/>
      </a:defRPr>
    </a:lvl4pPr>
    <a:lvl5pPr marL="1828800" algn="l" defTabSz="457200" rtl="0" eaLnBrk="1" latinLnBrk="0" hangingPunct="1">
      <a:defRPr sz="1200" b="0" i="0" u="none" kern="1200" baseline="0">
        <a:solidFill>
          <a:srgbClr val="000000"/>
        </a:solidFill>
        <a:effectLst/>
        <a:latin typeface="Calibri"/>
        <a:ea typeface="ＭＳ Ｐゴシック"/>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mtClean="0"/>
              <a:t>Également mesuré en kg équivalent azote (N).</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mtClean="0"/>
              <a:t>La technologie sous-jacente utilisée afin de réaliser l'analyse du cycle de vie (ACV) a été mise au point par la société PE International, qui est basée à Stuttgart en Allemagne. Elle bénéficie d'une grande crédibilité et d'une vaste expérience dans ce domaine, après pratiquement 20 ans d'existence.</a:t>
            </a:r>
            <a:endParaRPr lang="en-US" dirty="0" smtClean="0"/>
          </a:p>
          <a:p>
            <a:endParaRPr lang="en-US" baseline="0" dirty="0" smtClean="0"/>
          </a:p>
          <a:p>
            <a:r>
              <a:rPr lang="en-US" smtClean="0"/>
              <a:t>ISO (International Standards Organization)  </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C8CC70A7-31AA-3140-B44D-6FDFCDA22D0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z="1200" kern="1200" dirty="0" smtClean="0">
                <a:solidFill>
                  <a:schemeClr val="tx1"/>
                </a:solidFill>
                <a:latin typeface="+mn-lt"/>
                <a:ea typeface="+mn-ea"/>
                <a:cs typeface="+mn-cs"/>
              </a:rPr>
              <a:t>L'indice "vert" d'un produit est un facteur qui intéresse un nombre croissant de consommateurs. De nombreuses entreprises considèrent cette tendance comme un nouveau défi à relever. L'éco-conception est une stratégie essentielle pour les entreprises qui souhaitent réduire l'impact environnemental des produits qu'elles fabriquent.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fr-FR" sz="1200" kern="1200" dirty="0" smtClean="0">
                <a:solidFill>
                  <a:schemeClr val="tx1"/>
                </a:solidFill>
                <a:latin typeface="+mn-lt"/>
                <a:ea typeface="+mn-ea"/>
                <a:cs typeface="+mn-cs"/>
              </a:rPr>
              <a:t>Nous avons créé </a:t>
            </a:r>
            <a:r>
              <a:rPr lang="fr-FR" sz="1200" kern="1200" dirty="0" err="1" smtClean="0">
                <a:solidFill>
                  <a:schemeClr val="tx1"/>
                </a:solidFill>
                <a:latin typeface="+mn-lt"/>
                <a:ea typeface="+mn-ea"/>
                <a:cs typeface="+mn-cs"/>
              </a:rPr>
              <a:t>SolidWorks</a:t>
            </a:r>
            <a:r>
              <a:rPr lang="fr-FR" sz="1200" kern="1200" dirty="0" smtClean="0">
                <a:solidFill>
                  <a:schemeClr val="tx1"/>
                </a:solidFill>
                <a:latin typeface="+mn-lt"/>
                <a:ea typeface="+mn-ea"/>
                <a:cs typeface="+mn-cs"/>
              </a:rPr>
              <a:t> </a:t>
            </a:r>
            <a:r>
              <a:rPr lang="fr-FR" sz="1200" kern="1200" dirty="0" err="1" smtClean="0">
                <a:solidFill>
                  <a:schemeClr val="tx1"/>
                </a:solidFill>
                <a:latin typeface="+mn-lt"/>
                <a:ea typeface="+mn-ea"/>
                <a:cs typeface="+mn-cs"/>
              </a:rPr>
              <a:t>Sustainability</a:t>
            </a:r>
            <a:r>
              <a:rPr lang="fr-FR" sz="1200" kern="1200" dirty="0" smtClean="0">
                <a:solidFill>
                  <a:schemeClr val="tx1"/>
                </a:solidFill>
                <a:latin typeface="+mn-lt"/>
                <a:ea typeface="+mn-ea"/>
                <a:cs typeface="+mn-cs"/>
              </a:rPr>
              <a:t> dans le but de faciliter la compréhension et l'utilisation des processus d'éco-conception. Des fonctions telles que le tableau de bord, les rapports personnalisés ou encore l'outil Rechercher un matériau similaire, permettent aux utilisateurs d'améliorer leurs conceptions et de communiquer leurs réalisations Dashboard en toute simplicité. Ces fonctions sont très importantes. Par conséquent, DS </a:t>
            </a:r>
            <a:r>
              <a:rPr lang="fr-FR" sz="1200" kern="1200" dirty="0" err="1" smtClean="0">
                <a:solidFill>
                  <a:schemeClr val="tx1"/>
                </a:solidFill>
                <a:latin typeface="+mn-lt"/>
                <a:ea typeface="+mn-ea"/>
                <a:cs typeface="+mn-cs"/>
              </a:rPr>
              <a:t>SolidWorks</a:t>
            </a:r>
            <a:r>
              <a:rPr lang="fr-FR" sz="1200" kern="1200" dirty="0" smtClean="0">
                <a:solidFill>
                  <a:schemeClr val="tx1"/>
                </a:solidFill>
                <a:latin typeface="+mn-lt"/>
                <a:ea typeface="+mn-ea"/>
                <a:cs typeface="+mn-cs"/>
              </a:rPr>
              <a:t> a décidé d'inclure certaines d'entre elles dans chaque version de </a:t>
            </a:r>
            <a:r>
              <a:rPr lang="fr-FR" sz="1200" kern="1200" dirty="0" err="1" smtClean="0">
                <a:solidFill>
                  <a:schemeClr val="tx1"/>
                </a:solidFill>
                <a:latin typeface="+mn-lt"/>
                <a:ea typeface="+mn-ea"/>
                <a:cs typeface="+mn-cs"/>
              </a:rPr>
              <a:t>SolidWorks</a:t>
            </a:r>
            <a:r>
              <a:rPr lang="fr-FR" sz="1200" kern="1200" dirty="0" smtClean="0">
                <a:solidFill>
                  <a:schemeClr val="tx1"/>
                </a:solidFill>
                <a:latin typeface="+mn-lt"/>
                <a:ea typeface="+mn-ea"/>
                <a:cs typeface="+mn-cs"/>
              </a:rPr>
              <a:t> 2010.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fr-FR" baseline="30000" dirty="0" smtClean="0"/>
              <a:t>1</a:t>
            </a:r>
            <a:r>
              <a:rPr lang="fr-FR" dirty="0" smtClean="0"/>
              <a:t>SolidWorks 2009 ou une version ultérieure est nécessaire pour pouvoir utiliser </a:t>
            </a:r>
            <a:r>
              <a:rPr lang="fr-FR" dirty="0" err="1" smtClean="0"/>
              <a:t>SolidWorks</a:t>
            </a:r>
            <a:r>
              <a:rPr lang="fr-FR" dirty="0" smtClean="0"/>
              <a:t> </a:t>
            </a:r>
            <a:r>
              <a:rPr lang="fr-FR" dirty="0" err="1" smtClean="0"/>
              <a:t>Labs</a:t>
            </a:r>
            <a:r>
              <a:rPr lang="fr-FR" dirty="0" smtClean="0"/>
              <a:t>. </a:t>
            </a:r>
            <a:r>
              <a:rPr lang="fr-FR" dirty="0" err="1" smtClean="0"/>
              <a:t>SolidWorks</a:t>
            </a:r>
            <a:r>
              <a:rPr lang="fr-FR" dirty="0" smtClean="0"/>
              <a:t> </a:t>
            </a:r>
            <a:r>
              <a:rPr lang="fr-FR" dirty="0" err="1" smtClean="0"/>
              <a:t>Sustainability</a:t>
            </a:r>
            <a:r>
              <a:rPr lang="fr-FR" dirty="0" smtClean="0"/>
              <a:t> sera inclus dans l'édition d'éducation de </a:t>
            </a:r>
            <a:r>
              <a:rPr lang="fr-FR" dirty="0" err="1" smtClean="0"/>
              <a:t>SolidWorks</a:t>
            </a:r>
            <a:r>
              <a:rPr lang="fr-FR" dirty="0" smtClean="0"/>
              <a:t> 2010-2011.</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fr-FR" dirty="0" smtClean="0">
                <a:solidFill>
                  <a:schemeClr val="tx1"/>
                </a:solidFill>
                <a:latin typeface="+mn-lt"/>
                <a:ea typeface="+mn-ea"/>
              </a:rPr>
              <a:t>Les étudiants ont besoin d'apprendre à évaluer l'impact environnemental de leurs conceptions, de le comprendre, de l'améliorer et de le faire connaître.</a:t>
            </a:r>
            <a:endParaRPr lang="en-US" dirty="0" smtClean="0">
              <a:solidFill>
                <a:schemeClr val="tx1"/>
              </a:solidFill>
              <a:latin typeface="+mn-lt"/>
              <a:ea typeface="+mn-ea"/>
            </a:endParaRPr>
          </a:p>
          <a:p>
            <a:pPr>
              <a:defRPr/>
            </a:pPr>
            <a:endParaRPr lang="en-US" dirty="0" smtClean="0">
              <a:solidFill>
                <a:schemeClr val="tx1"/>
              </a:solidFill>
              <a:latin typeface="+mn-lt"/>
              <a:ea typeface="+mn-ea"/>
            </a:endParaRPr>
          </a:p>
          <a:p>
            <a:pPr>
              <a:defRPr/>
            </a:pPr>
            <a:r>
              <a:rPr lang="fr-FR" dirty="0" smtClean="0">
                <a:solidFill>
                  <a:schemeClr val="tx1"/>
                </a:solidFill>
                <a:latin typeface="+mn-lt"/>
                <a:ea typeface="+mn-ea"/>
              </a:rPr>
              <a:t>Les enseignants peuvent leur donner plus d'informations sur l'importance pour l'environnement du choix des matériaux et des processus de fabrication.</a:t>
            </a:r>
            <a:r>
              <a:rPr lang="en-US" dirty="0" smtClean="0">
                <a:solidFill>
                  <a:schemeClr val="tx1"/>
                </a:solidFill>
                <a:latin typeface="+mn-lt"/>
                <a:ea typeface="+mn-ea"/>
              </a:rPr>
              <a:t> </a:t>
            </a:r>
          </a:p>
          <a:p>
            <a:pPr>
              <a:defRPr/>
            </a:pPr>
            <a:endParaRPr lang="en-US" dirty="0" smtClean="0">
              <a:solidFill>
                <a:schemeClr val="tx1"/>
              </a:solidFill>
              <a:latin typeface="+mn-lt"/>
              <a:ea typeface="+mn-ea"/>
            </a:endParaRPr>
          </a:p>
          <a:p>
            <a:pPr>
              <a:defRPr/>
            </a:pPr>
            <a:r>
              <a:rPr lang="fr-FR" dirty="0" smtClean="0">
                <a:solidFill>
                  <a:schemeClr val="tx1"/>
                </a:solidFill>
                <a:latin typeface="+mn-lt"/>
                <a:ea typeface="+mn-ea"/>
              </a:rPr>
              <a:t>L'enseignement associe l'apprentissage de la conception et des technologies avec celui des conditions sociales, environnementales et économiques.</a:t>
            </a:r>
            <a:endParaRPr lang="en-US" dirty="0" smtClean="0">
              <a:solidFill>
                <a:schemeClr val="tx1"/>
              </a:solidFill>
              <a:latin typeface="+mn-lt"/>
              <a:ea typeface="+mn-ea"/>
            </a:endParaRP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mtClean="0"/>
              <a:t>Définition de l'Ingénierie durable </a:t>
            </a:r>
            <a:r>
              <a:rPr lang="fr-FR" b="1" smtClean="0"/>
              <a:t>Partenariat</a:t>
            </a:r>
            <a:r>
              <a:rPr lang="fr-FR" smtClean="0"/>
              <a:t> </a:t>
            </a:r>
            <a:r>
              <a:rPr lang="fr-FR" b="1" smtClean="0"/>
              <a:t>mondial</a:t>
            </a:r>
            <a:r>
              <a:rPr lang="fr-FR" smtClean="0"/>
              <a:t> pour le </a:t>
            </a:r>
            <a:r>
              <a:rPr lang="fr-FR" b="1" smtClean="0"/>
              <a:t>développement</a:t>
            </a:r>
            <a:r>
              <a:rPr lang="fr-FR" smtClean="0"/>
              <a:t> </a:t>
            </a:r>
            <a:r>
              <a:rPr lang="fr-FR" b="1" smtClean="0"/>
              <a:t>durable</a:t>
            </a:r>
            <a:r>
              <a:rPr lang="fr-FR" smtClean="0"/>
              <a:t> en </a:t>
            </a:r>
            <a:r>
              <a:rPr lang="fr-FR" b="1" smtClean="0"/>
              <a:t>ingénierie</a:t>
            </a:r>
            <a:r>
              <a:rPr lang="fr-FR" smtClean="0"/>
              <a:t> (WEPSD, un </a:t>
            </a:r>
            <a:r>
              <a:rPr lang="fr-FR" b="1" smtClean="0"/>
              <a:t>partenariat</a:t>
            </a:r>
            <a:r>
              <a:rPr lang="fr-FR" smtClean="0"/>
              <a:t> entre la WFEO, la FIDIC et l'UATI)</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Hone ex</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smtClean="0"/>
              <a:t>Méthode visant à évaluer de manière quantitative l'impact d'un produit sur l'environnement tout au long de son cycle de vie, depuis l'extraction des matières premières, en passant par la fabrication, la distribution, l'utilisation, la mise au rebut, jusqu'au recyclage.</a:t>
            </a:r>
            <a:br>
              <a:rPr lang="fr-FR" smtClean="0"/>
            </a:br>
            <a:r>
              <a:rPr lang="fr-FR" smtClean="0"/>
              <a:t>L'analyse du cycle de vie consiste à évaluer l'impact environnemental d'un produit pendant toute sa durée de vie et permet ainsi d'optimiser l'utilisation des ressources et de limiter le passif. Elle peut être utilisée pour étudier l'impact environnemental d'un produit ou de la fonction qu'un produit est censé remplir, ainsi que du transport entre les différentes étapes.</a:t>
            </a:r>
            <a:r>
              <a:rPr lang="en-US"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mtClean="0"/>
              <a:t>Les éléments clés de l'analyse du cycle de vie sont : (1) identification et quantification des charges environnementales : énergie et matières premières consommées, émissions et déchets générés ; (2) évaluation des impacts potentiels de ces charges sur l'environnement ; et (3) évaluation des options disponibles afin de réduire ces impacts.</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mtClean="0"/>
              <a:t>Il existe quatre facteurs majeurs agissant sur l'impact environnemental au sein du cycle de vie d'un produit : l'empreinte carbone, l'énergie totale consommée, l'acidification de l'atmosphère et l'eutrophisation de l'eau.</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mtClean="0"/>
              <a:t>Exemples de sources d'énergie non renouvelables : charbon, pétrole et gaz naturel</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smtClean="0"/>
              <a:t>Le taux d'acidité de l'eau de pluie s'en trouve augmenté et, par conséquent, celui des lacs et des sols.</a:t>
            </a:r>
            <a:r>
              <a:rPr lang="en-US" smtClean="0"/>
              <a:t> </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3000" y="1612780"/>
            <a:ext cx="7772400" cy="533400"/>
          </a:xfrm>
        </p:spPr>
        <p:txBody>
          <a:bodyPr/>
          <a:lstStyle>
            <a:lvl1pPr algn="r">
              <a:defRPr sz="2800" b="1" i="0" u="none" baseline="0">
                <a:solidFill>
                  <a:srgbClr val="28288A"/>
                </a:solidFill>
                <a:effectLst/>
                <a:latin typeface="Arial"/>
                <a:ea typeface="ＭＳ Ｐゴシック"/>
                <a:cs typeface="Arial" pitchFamily="34" charset="0"/>
              </a:defRPr>
            </a:lvl1pPr>
          </a:lstStyle>
          <a:p>
            <a:r>
              <a:rPr lang="fr-FR" smtClean="0"/>
              <a:t>Cliquez pour modifier le style de texte principal</a:t>
            </a:r>
            <a:endParaRPr lang="en-US" dirty="0"/>
          </a:p>
        </p:txBody>
      </p:sp>
      <p:sp>
        <p:nvSpPr>
          <p:cNvPr id="3" name="Subtitle 2"/>
          <p:cNvSpPr>
            <a:spLocks noGrp="1"/>
          </p:cNvSpPr>
          <p:nvPr>
            <p:ph type="subTitle" idx="1" hasCustomPrompt="1"/>
          </p:nvPr>
        </p:nvSpPr>
        <p:spPr>
          <a:xfrm>
            <a:off x="2514600" y="2209800"/>
            <a:ext cx="6400800" cy="381000"/>
          </a:xfrm>
        </p:spPr>
        <p:txBody>
          <a:bodyPr>
            <a:normAutofit/>
          </a:bodyPr>
          <a:lstStyle>
            <a:lvl1pPr marL="0" indent="0" algn="r">
              <a:buNone/>
              <a:defRPr sz="1800" b="0" i="0" u="none" baseline="0">
                <a:solidFill>
                  <a:srgbClr val="28288A"/>
                </a:solidFill>
                <a:effectLst/>
                <a:latin typeface="Arial"/>
                <a:ea typeface="ＭＳ Ｐゴシック"/>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 sous-titre principal</a:t>
            </a:r>
            <a:endParaRPr lang="en-US" dirty="0"/>
          </a:p>
        </p:txBody>
      </p:sp>
      <p:sp>
        <p:nvSpPr>
          <p:cNvPr id="4" name="Date Placeholder 3"/>
          <p:cNvSpPr>
            <a:spLocks noGrp="1"/>
          </p:cNvSpPr>
          <p:nvPr>
            <p:ph type="dt" sz="half" idx="10"/>
          </p:nvPr>
        </p:nvSpPr>
        <p:spPr>
          <a:xfrm>
            <a:off x="6781800" y="2661824"/>
            <a:ext cx="2133600" cy="233776"/>
          </a:xfrm>
          <a:prstGeom prst="rect">
            <a:avLst/>
          </a:prstGeom>
        </p:spPr>
        <p:txBody>
          <a:bodyPr/>
          <a:lstStyle>
            <a:lvl1pPr>
              <a:defRPr sz="1000"/>
            </a:lvl1pPr>
          </a:lstStyle>
          <a:p>
            <a:fld id="{F0CCA2AF-898B-4969-BA97-6AF8C52733E7}" type="datetimeFigureOut">
              <a:rPr lang="en-US" smtClean="0"/>
              <a:pPr/>
              <a:t>1/28/2010</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51241"/>
            <a:ext cx="2057400" cy="526855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751242"/>
            <a:ext cx="6019800" cy="52599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5448" cy="224898"/>
          </a:xfrm>
          <a:prstGeom prst="rect">
            <a:avLst/>
          </a:prstGeom>
        </p:spPr>
        <p:txBody>
          <a:bodyPr/>
          <a:lstStyle/>
          <a:p>
            <a:fld id="{F0CCA2AF-898B-4969-BA97-6AF8C52733E7}" type="datetimeFigureOut">
              <a:rPr lang="en-US" smtClean="0"/>
              <a:pPr/>
              <a:t>1/28/2010</a:t>
            </a:fld>
            <a:endParaRPr lang="en-US"/>
          </a:p>
        </p:txBody>
      </p:sp>
      <p:sp>
        <p:nvSpPr>
          <p:cNvPr id="5" name="Slide Number Placeholder 4"/>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848"/>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762000"/>
            <a:ext cx="5111750" cy="5334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761999"/>
            <a:ext cx="5486400" cy="3965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248584"/>
            <a:ext cx="8458200" cy="458674"/>
          </a:xfrm>
          <a:prstGeom prst="rect">
            <a:avLst/>
          </a:prstGeom>
        </p:spPr>
        <p:txBody>
          <a:bodyPr vert="horz" lIns="91440" tIns="45720" rIns="91440" bIns="45720" rtlCol="0" anchor="ctr">
            <a:normAutofit/>
          </a:bodyPr>
          <a:lstStyle/>
          <a:p>
            <a:r>
              <a:rPr lang="fr-FR" smtClean="0"/>
              <a:t>Cliquez pour modifier le style de texte principal</a:t>
            </a:r>
            <a:endParaRPr lang="en-US" dirty="0"/>
          </a:p>
        </p:txBody>
      </p:sp>
      <p:sp>
        <p:nvSpPr>
          <p:cNvPr id="3" name="Text Placeholder 2"/>
          <p:cNvSpPr>
            <a:spLocks noGrp="1"/>
          </p:cNvSpPr>
          <p:nvPr>
            <p:ph type="body" idx="1"/>
          </p:nvPr>
        </p:nvSpPr>
        <p:spPr>
          <a:xfrm>
            <a:off x="688028" y="1281346"/>
            <a:ext cx="8229600" cy="4525963"/>
          </a:xfrm>
          <a:prstGeom prst="rect">
            <a:avLst/>
          </a:prstGeom>
        </p:spPr>
        <p:txBody>
          <a:bodyPr vert="horz" lIns="91440" tIns="45720" rIns="91440" bIns="45720" rtlCol="0">
            <a:normAutofit/>
          </a:bodyPr>
          <a:lstStyle/>
          <a:p>
            <a:pPr lvl="0"/>
            <a:r>
              <a:rPr lang="fr-FR" smtClean="0"/>
              <a:t>Cliquez pour modifier les styles de texte principaux</a:t>
            </a:r>
            <a:endParaRPr lang="en-US" smtClean="0"/>
          </a:p>
          <a:p>
            <a:pPr lvl="1"/>
            <a:r>
              <a:rPr lang="en-US" smtClean="0"/>
              <a:t>Deuxième niveau</a:t>
            </a:r>
          </a:p>
          <a:p>
            <a:pPr lvl="2"/>
            <a:r>
              <a:rPr lang="en-US" smtClean="0"/>
              <a:t>Troisième niveau</a:t>
            </a:r>
          </a:p>
          <a:p>
            <a:pPr lvl="3"/>
            <a:r>
              <a:rPr lang="en-US" smtClean="0"/>
              <a:t>Quatrième niveau</a:t>
            </a:r>
          </a:p>
          <a:p>
            <a:pPr lvl="4"/>
            <a:r>
              <a:rPr lang="en-US" smtClean="0"/>
              <a:t>Cinquième niveau</a:t>
            </a:r>
            <a:endParaRPr lang="en-US" dirty="0"/>
          </a:p>
        </p:txBody>
      </p:sp>
      <p:sp>
        <p:nvSpPr>
          <p:cNvPr id="6" name="Slide Number Placeholder 5"/>
          <p:cNvSpPr>
            <a:spLocks noGrp="1"/>
          </p:cNvSpPr>
          <p:nvPr>
            <p:ph type="sldNum" sz="quarter" idx="4"/>
          </p:nvPr>
        </p:nvSpPr>
        <p:spPr>
          <a:xfrm>
            <a:off x="6096000" y="6576132"/>
            <a:ext cx="474956" cy="201966"/>
          </a:xfrm>
          <a:prstGeom prst="rect">
            <a:avLst/>
          </a:prstGeom>
        </p:spPr>
        <p:txBody>
          <a:bodyPr vert="horz" lIns="91440" tIns="45720" rIns="91440" bIns="45720" rtlCol="0" anchor="ctr"/>
          <a:lstStyle>
            <a:lvl1pPr algn="r">
              <a:defRPr sz="800">
                <a:solidFill>
                  <a:schemeClr val="tx1">
                    <a:tint val="75000"/>
                  </a:schemeClr>
                </a:solidFill>
              </a:defRPr>
            </a:lvl1pPr>
          </a:lstStyle>
          <a:p>
            <a:fld id="{F0580517-B526-4FE4-BD6A-600BAD18868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800" b="1" i="0" u="none" kern="1200" baseline="0">
          <a:solidFill>
            <a:srgbClr val="28288A"/>
          </a:solidFill>
          <a:effectLst/>
          <a:latin typeface="Arial"/>
          <a:ea typeface="ＭＳ Ｐゴシック"/>
          <a:cs typeface="Arial" pitchFamily="34" charset="0"/>
        </a:defRPr>
      </a:lvl1pPr>
    </p:titleStyle>
    <p:bodyStyle>
      <a:lvl1pPr marL="342900" indent="-342900" algn="l" defTabSz="914400" rtl="0" eaLnBrk="1" latinLnBrk="0" hangingPunct="1">
        <a:spcBef>
          <a:spcPct val="20000"/>
        </a:spcBef>
        <a:buSzPct val="70000"/>
        <a:buFontTx/>
        <a:buBlip>
          <a:blip r:embed="rId14"/>
        </a:buBlip>
        <a:defRPr sz="2400" b="1" i="0" u="none" kern="1200" baseline="0">
          <a:solidFill>
            <a:srgbClr val="28288A"/>
          </a:solidFill>
          <a:effectLst/>
          <a:latin typeface="Arial"/>
          <a:ea typeface="ＭＳ Ｐゴシック"/>
          <a:cs typeface="Arial" pitchFamily="34" charset="0"/>
        </a:defRPr>
      </a:lvl1pPr>
      <a:lvl2pPr marL="742950" indent="-285750" algn="l" defTabSz="914400" rtl="0" eaLnBrk="1" latinLnBrk="0" hangingPunct="1">
        <a:spcBef>
          <a:spcPct val="20000"/>
        </a:spcBef>
        <a:buSzPct val="70000"/>
        <a:buFontTx/>
        <a:buBlip>
          <a:blip r:embed="rId15"/>
        </a:buBlip>
        <a:defRPr sz="2000" b="0" i="0" u="none" kern="1200" baseline="0">
          <a:solidFill>
            <a:srgbClr val="28288A"/>
          </a:solidFill>
          <a:effectLst/>
          <a:latin typeface="Arial"/>
          <a:ea typeface="ＭＳ Ｐゴシック"/>
          <a:cs typeface="Arial" pitchFamily="34" charset="0"/>
        </a:defRPr>
      </a:lvl2pPr>
      <a:lvl3pPr marL="1143000" indent="-228600" algn="l" defTabSz="914400" rtl="0" eaLnBrk="1" latinLnBrk="0" hangingPunct="1">
        <a:spcBef>
          <a:spcPct val="20000"/>
        </a:spcBef>
        <a:buSzPct val="70000"/>
        <a:buFontTx/>
        <a:buBlip>
          <a:blip r:embed="rId16"/>
        </a:buBlip>
        <a:defRPr sz="1800" b="0" i="0" u="none" kern="1200" baseline="0">
          <a:solidFill>
            <a:srgbClr val="28288A"/>
          </a:solidFill>
          <a:effectLst/>
          <a:latin typeface="Arial"/>
          <a:ea typeface="ＭＳ Ｐゴシック"/>
          <a:cs typeface="Arial" pitchFamily="34" charset="0"/>
        </a:defRPr>
      </a:lvl3pPr>
      <a:lvl4pPr marL="1600200" indent="-228600" algn="l" defTabSz="914400" rtl="0" eaLnBrk="1" latinLnBrk="0" hangingPunct="1">
        <a:spcBef>
          <a:spcPct val="20000"/>
        </a:spcBef>
        <a:buFont typeface="Arial" pitchFamily="34" charset="0"/>
        <a:buChar char="–"/>
        <a:defRPr sz="1600" b="0" i="0" u="none" kern="1200" baseline="0">
          <a:solidFill>
            <a:srgbClr val="28288A"/>
          </a:solidFill>
          <a:effectLst/>
          <a:latin typeface="Arial"/>
          <a:ea typeface="ＭＳ Ｐゴシック"/>
          <a:cs typeface="Arial" pitchFamily="34" charset="0"/>
        </a:defRPr>
      </a:lvl4pPr>
      <a:lvl5pPr marL="2057400" indent="-228600" algn="l" defTabSz="914400" rtl="0" eaLnBrk="1" latinLnBrk="0" hangingPunct="1">
        <a:spcBef>
          <a:spcPct val="20000"/>
        </a:spcBef>
        <a:buFont typeface="Wingdings" pitchFamily="2" charset="2"/>
        <a:buChar char="§"/>
        <a:defRPr sz="1600" b="0" i="0" u="none" kern="1200" baseline="0">
          <a:solidFill>
            <a:srgbClr val="28288A"/>
          </a:solidFill>
          <a:effectLst/>
          <a:latin typeface="Arial"/>
          <a:ea typeface="ＭＳ Ｐゴシック"/>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4.xml"/><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mtClean="0"/>
              <a:t>SolidWorks Sustainability</a:t>
            </a:r>
            <a:endParaRPr lang="en-US" dirty="0"/>
          </a:p>
        </p:txBody>
      </p:sp>
      <p:sp>
        <p:nvSpPr>
          <p:cNvPr id="3" name="Subtitle 2"/>
          <p:cNvSpPr>
            <a:spLocks noGrp="1"/>
          </p:cNvSpPr>
          <p:nvPr>
            <p:ph type="subTitle" idx="1"/>
          </p:nvPr>
        </p:nvSpPr>
        <p:spPr>
          <a:xfrm>
            <a:off x="2514600" y="2209800"/>
            <a:ext cx="6400800" cy="1143000"/>
          </a:xfrm>
        </p:spPr>
        <p:txBody>
          <a:bodyPr>
            <a:normAutofit/>
          </a:bodyPr>
          <a:lstStyle/>
          <a:p>
            <a:r>
              <a:rPr lang="en-US" dirty="0" smtClean="0"/>
              <a:t> </a:t>
            </a:r>
          </a:p>
          <a:p>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z="2500" smtClean="0"/>
              <a:t>Qu'est-ce que l'eutrophisation de l'eau ?</a:t>
            </a:r>
            <a:endParaRPr lang="en-US" sz="2500" dirty="0"/>
          </a:p>
        </p:txBody>
      </p:sp>
      <p:sp>
        <p:nvSpPr>
          <p:cNvPr id="3" name="Content Placeholder 2"/>
          <p:cNvSpPr>
            <a:spLocks noGrp="1"/>
          </p:cNvSpPr>
          <p:nvPr>
            <p:ph idx="1"/>
          </p:nvPr>
        </p:nvSpPr>
        <p:spPr/>
        <p:txBody>
          <a:bodyPr/>
          <a:lstStyle/>
          <a:p>
            <a:r>
              <a:rPr lang="fr-FR" smtClean="0"/>
              <a:t>Apport d'éléments nutritifs en trop grande quantité dans un écosystème aquatique  </a:t>
            </a:r>
            <a:endParaRPr lang="en-US" dirty="0" smtClean="0"/>
          </a:p>
          <a:p>
            <a:r>
              <a:rPr lang="fr-FR" smtClean="0"/>
              <a:t>L'azote (N) et le phosphore (PO</a:t>
            </a:r>
            <a:r>
              <a:rPr lang="fr-FR" baseline="-25000" smtClean="0"/>
              <a:t>4</a:t>
            </a:r>
            <a:r>
              <a:rPr lang="fr-FR" smtClean="0"/>
              <a:t>) contenus dans les eaux usées et les engrais agricoles provoquent la prolifération d'une algue qui asphyxie les cours d'eau, entraînant la mort des espèces animales et végétales qui y vivent.  </a:t>
            </a:r>
            <a:endParaRPr lang="en-US" dirty="0" smtClean="0"/>
          </a:p>
          <a:p>
            <a:r>
              <a:rPr lang="fr-FR" smtClean="0"/>
              <a:t>Ce facteur est mesuré en kg équivalent phosphate (PO</a:t>
            </a:r>
            <a:r>
              <a:rPr lang="fr-FR" baseline="-25000" smtClean="0"/>
              <a:t>4</a:t>
            </a:r>
            <a:r>
              <a:rPr lang="fr-FR" smtClean="0"/>
              <a:t>e).</a:t>
            </a:r>
            <a:endParaRPr lang="en-US" dirty="0"/>
          </a:p>
        </p:txBody>
      </p:sp>
      <p:pic>
        <p:nvPicPr>
          <p:cNvPr id="4" name="Picture 3"/>
          <p:cNvPicPr>
            <a:picLocks noChangeAspect="1"/>
          </p:cNvPicPr>
          <p:nvPr/>
        </p:nvPicPr>
        <p:blipFill>
          <a:blip r:embed="rId3" cstate="print"/>
          <a:srcRect l="14285" r="11429"/>
          <a:stretch>
            <a:fillRect/>
          </a:stretch>
        </p:blipFill>
        <p:spPr>
          <a:xfrm>
            <a:off x="838200" y="5105400"/>
            <a:ext cx="1524000" cy="1524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smtClean="0"/>
              <a:t>Références   </a:t>
            </a:r>
            <a:endParaRPr lang="en-US" dirty="0"/>
          </a:p>
        </p:txBody>
      </p:sp>
      <p:sp>
        <p:nvSpPr>
          <p:cNvPr id="3" name="Content Placeholder 2"/>
          <p:cNvSpPr>
            <a:spLocks noGrp="1"/>
          </p:cNvSpPr>
          <p:nvPr>
            <p:ph idx="1"/>
          </p:nvPr>
        </p:nvSpPr>
        <p:spPr>
          <a:xfrm>
            <a:off x="688028" y="1281347"/>
            <a:ext cx="4645972" cy="3290654"/>
          </a:xfrm>
        </p:spPr>
        <p:txBody>
          <a:bodyPr>
            <a:normAutofit fontScale="62500" lnSpcReduction="20000"/>
          </a:bodyPr>
          <a:lstStyle/>
          <a:p>
            <a:r>
              <a:rPr lang="fr-FR" sz="2500" smtClean="0"/>
              <a:t>Technologie ACV sous-jacente : PE International</a:t>
            </a:r>
            <a:r>
              <a:rPr lang="en-US" smtClean="0"/>
              <a:t> </a:t>
            </a:r>
            <a:endParaRPr lang="en-US" dirty="0" smtClean="0"/>
          </a:p>
          <a:p>
            <a:pPr lvl="1"/>
            <a:r>
              <a:rPr lang="fr-FR" sz="2100" smtClean="0"/>
              <a:t>20 ans d'expérience dans le domaine</a:t>
            </a:r>
            <a:endParaRPr lang="en-US" sz="2100" dirty="0" smtClean="0"/>
          </a:p>
          <a:p>
            <a:pPr lvl="1"/>
            <a:r>
              <a:rPr lang="fr-FR" sz="2100" smtClean="0"/>
              <a:t>Base de données internationale en matière d'ACV</a:t>
            </a:r>
            <a:r>
              <a:rPr lang="en-US" smtClean="0"/>
              <a:t>  </a:t>
            </a:r>
            <a:endParaRPr lang="en-US" dirty="0" smtClean="0"/>
          </a:p>
          <a:p>
            <a:pPr lvl="1"/>
            <a:r>
              <a:rPr lang="fr-FR" sz="2100" smtClean="0"/>
              <a:t>GaBi 4 : logiciel leader sur le marché pour la durabilité des produits</a:t>
            </a:r>
            <a:endParaRPr lang="en-US" sz="2100" dirty="0" smtClean="0"/>
          </a:p>
          <a:p>
            <a:pPr lvl="1"/>
            <a:r>
              <a:rPr lang="en-US" sz="2100" smtClean="0"/>
              <a:t>www.pe-international.com</a:t>
            </a:r>
            <a:r>
              <a:rPr lang="en-US" smtClean="0"/>
              <a:t> </a:t>
            </a:r>
            <a:endParaRPr lang="en-US" dirty="0" smtClean="0"/>
          </a:p>
          <a:p>
            <a:r>
              <a:rPr lang="fr-FR" sz="2500" smtClean="0"/>
              <a:t>Normes internationales en matière d'ACV</a:t>
            </a:r>
            <a:endParaRPr lang="en-US" sz="2500" dirty="0" smtClean="0"/>
          </a:p>
          <a:p>
            <a:pPr lvl="1"/>
            <a:r>
              <a:rPr lang="fr-FR" sz="2100" smtClean="0"/>
              <a:t>Management environnemental - Analyse du cycle de vie - Principes et cadre ISO 14040/44  www.iso.org</a:t>
            </a:r>
            <a:r>
              <a:rPr lang="en-US" smtClean="0"/>
              <a:t> </a:t>
            </a:r>
            <a:endParaRPr lang="en-US" b="1" dirty="0" smtClean="0"/>
          </a:p>
          <a:p>
            <a:r>
              <a:rPr lang="en-US" sz="2500" smtClean="0"/>
              <a:t>Ressources ACV EPA USA</a:t>
            </a:r>
            <a:endParaRPr lang="en-US" sz="2500" dirty="0" smtClean="0"/>
          </a:p>
          <a:p>
            <a:pPr lvl="1"/>
            <a:r>
              <a:rPr lang="en-US" sz="2100" smtClean="0"/>
              <a:t>http://www.epa.gov/nrmrl/lcaccess/</a:t>
            </a:r>
            <a:r>
              <a:rPr lang="en-US" smtClean="0"/>
              <a:t> </a:t>
            </a:r>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p:txBody>
      </p:sp>
      <p:grpSp>
        <p:nvGrpSpPr>
          <p:cNvPr id="5" name="Group 4"/>
          <p:cNvGrpSpPr/>
          <p:nvPr/>
        </p:nvGrpSpPr>
        <p:grpSpPr>
          <a:xfrm>
            <a:off x="5791200" y="1193800"/>
            <a:ext cx="1828800" cy="3936999"/>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Objectif</a:t>
              </a:r>
              <a:r>
                <a:rPr lang="en-US" sz="2500" kern="1200" smtClean="0">
                  <a:solidFill>
                    <a:srgbClr val="FFFFFF"/>
                  </a:solidFill>
                  <a:latin typeface="Calibri"/>
                </a:rPr>
                <a:t> </a:t>
              </a:r>
              <a:r>
                <a:rPr lang="en-US" sz="2500" kern="1200" smtClean="0">
                  <a:solidFill>
                    <a:srgbClr val="FFFFFF"/>
                  </a:solidFill>
                  <a:latin typeface="Calibri"/>
                  <a:ea typeface="ＭＳ Ｐゴシック"/>
                </a:rPr>
                <a:t>et</a:t>
              </a:r>
              <a:r>
                <a:rPr lang="en-US" sz="2500" kern="1200" smtClean="0">
                  <a:solidFill>
                    <a:srgbClr val="FFFFFF"/>
                  </a:solidFill>
                  <a:latin typeface="Calibri"/>
                </a:rPr>
                <a:t> </a:t>
              </a:r>
              <a:r>
                <a:rPr lang="en-US" sz="2500" kern="1200" smtClean="0">
                  <a:solidFill>
                    <a:srgbClr val="FFFFFF"/>
                  </a:solidFill>
                  <a:latin typeface="Calibri"/>
                  <a:ea typeface="ＭＳ Ｐゴシック"/>
                </a:rPr>
                <a:t>zone</a:t>
              </a:r>
              <a:r>
                <a:rPr lang="en-US" sz="2500" kern="1200" smtClean="0">
                  <a:solidFill>
                    <a:srgbClr val="FFFFFF"/>
                  </a:solidFill>
                  <a:latin typeface="Calibri"/>
                </a:rPr>
                <a:t> </a:t>
              </a:r>
              <a:r>
                <a:rPr lang="en-US" sz="2500" kern="1200" smtClean="0">
                  <a:solidFill>
                    <a:srgbClr val="FFFFFF"/>
                  </a:solidFill>
                  <a:latin typeface="Calibri"/>
                  <a:ea typeface="ＭＳ Ｐゴシック"/>
                </a:rPr>
                <a:t>d'action</a:t>
              </a:r>
              <a:endParaRPr lang="en-US" sz="2500" kern="1200" dirty="0">
                <a:solidFill>
                  <a:srgbClr val="FFFFFF"/>
                </a:solidFill>
                <a:latin typeface="Calibri"/>
                <a:ea typeface="ＭＳ Ｐゴシック"/>
              </a:endParaRPr>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Analyse</a:t>
              </a:r>
              <a:r>
                <a:rPr lang="en-US" sz="2500" kern="1200" smtClean="0">
                  <a:solidFill>
                    <a:srgbClr val="FFFFFF"/>
                  </a:solidFill>
                  <a:latin typeface="Calibri"/>
                </a:rPr>
                <a:t> </a:t>
              </a:r>
              <a:r>
                <a:rPr lang="en-US" sz="2500" kern="1200" smtClean="0">
                  <a:solidFill>
                    <a:srgbClr val="FFFFFF"/>
                  </a:solidFill>
                  <a:latin typeface="Calibri"/>
                  <a:ea typeface="ＭＳ Ｐゴシック"/>
                </a:rPr>
                <a:t>de</a:t>
              </a:r>
              <a:r>
                <a:rPr lang="en-US" sz="2500" kern="1200" smtClean="0">
                  <a:solidFill>
                    <a:srgbClr val="FFFFFF"/>
                  </a:solidFill>
                  <a:latin typeface="Calibri"/>
                </a:rPr>
                <a:t> </a:t>
              </a:r>
              <a:r>
                <a:rPr lang="en-US" sz="2500" kern="1200" smtClean="0">
                  <a:solidFill>
                    <a:srgbClr val="FFFFFF"/>
                  </a:solidFill>
                  <a:latin typeface="Calibri"/>
                  <a:ea typeface="ＭＳ Ｐゴシック"/>
                </a:rPr>
                <a:t>l'inventaire</a:t>
              </a:r>
              <a:r>
                <a:rPr lang="en-US" sz="2000" kern="1200" smtClean="0">
                  <a:solidFill>
                    <a:srgbClr val="000000"/>
                  </a:solidFill>
                  <a:latin typeface="Arial"/>
                  <a:ea typeface="ＭＳ Ｐゴシック"/>
                </a:rPr>
                <a:t>.</a:t>
              </a:r>
              <a:endParaRPr lang="en-US" sz="2000" kern="1200" dirty="0">
                <a:solidFill>
                  <a:srgbClr val="000000"/>
                </a:solidFill>
                <a:latin typeface="Arial"/>
                <a:ea typeface="ＭＳ Ｐゴシック"/>
              </a:endParaRPr>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Évaluation</a:t>
              </a:r>
              <a:r>
                <a:rPr lang="en-US" sz="2500" kern="1200" smtClean="0">
                  <a:solidFill>
                    <a:srgbClr val="FFFFFF"/>
                  </a:solidFill>
                  <a:latin typeface="Calibri"/>
                </a:rPr>
                <a:t> </a:t>
              </a:r>
              <a:r>
                <a:rPr lang="en-US" sz="2500" kern="1200" smtClean="0">
                  <a:solidFill>
                    <a:srgbClr val="FFFFFF"/>
                  </a:solidFill>
                  <a:latin typeface="Calibri"/>
                  <a:ea typeface="ＭＳ Ｐゴシック"/>
                </a:rPr>
                <a:t>de</a:t>
              </a:r>
              <a:r>
                <a:rPr lang="en-US" sz="2500" kern="1200" smtClean="0">
                  <a:solidFill>
                    <a:srgbClr val="FFFFFF"/>
                  </a:solidFill>
                  <a:latin typeface="Calibri"/>
                </a:rPr>
                <a:t> </a:t>
              </a:r>
              <a:r>
                <a:rPr lang="en-US" sz="2500" kern="1200" smtClean="0">
                  <a:solidFill>
                    <a:srgbClr val="FFFFFF"/>
                  </a:solidFill>
                  <a:latin typeface="Calibri"/>
                  <a:ea typeface="ＭＳ Ｐゴシック"/>
                </a:rPr>
                <a:t>l'impact</a:t>
              </a:r>
              <a:endParaRPr lang="en-US" sz="2500" kern="1200" dirty="0">
                <a:solidFill>
                  <a:srgbClr val="FFFFFF"/>
                </a:solidFill>
                <a:latin typeface="Calibri"/>
                <a:ea typeface="ＭＳ Ｐゴシック"/>
              </a:endParaRPr>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vert270"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Interprétation</a:t>
            </a:r>
            <a:endParaRPr lang="en-US" sz="2500" kern="1200" dirty="0">
              <a:solidFill>
                <a:srgbClr val="FFFFFF"/>
              </a:solidFill>
              <a:latin typeface="Calibri"/>
              <a:ea typeface="ＭＳ Ｐゴシック"/>
            </a:endParaRPr>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943600" y="5334000"/>
            <a:ext cx="2895600" cy="646331"/>
          </a:xfrm>
          <a:prstGeom prst="rect">
            <a:avLst/>
          </a:prstGeom>
          <a:noFill/>
        </p:spPr>
        <p:txBody>
          <a:bodyPr wrap="square" rtlCol="0">
            <a:spAutoFit/>
          </a:bodyPr>
          <a:lstStyle/>
          <a:p>
            <a:r>
              <a:rPr lang="fr-FR" dirty="0" smtClean="0">
                <a:solidFill>
                  <a:srgbClr val="28288A"/>
                </a:solidFill>
                <a:latin typeface="Calibri"/>
                <a:ea typeface="ＭＳ Ｐゴシック"/>
              </a:rPr>
              <a:t>Cadre</a:t>
            </a:r>
            <a:r>
              <a:rPr lang="fr-FR" dirty="0" smtClean="0">
                <a:solidFill>
                  <a:srgbClr val="28288A"/>
                </a:solidFill>
                <a:latin typeface="Calibri"/>
              </a:rPr>
              <a:t> </a:t>
            </a:r>
            <a:r>
              <a:rPr lang="fr-FR" dirty="0" smtClean="0">
                <a:solidFill>
                  <a:srgbClr val="28288A"/>
                </a:solidFill>
                <a:latin typeface="Calibri"/>
                <a:ea typeface="ＭＳ Ｐゴシック"/>
              </a:rPr>
              <a:t>conceptuel</a:t>
            </a:r>
            <a:r>
              <a:rPr lang="fr-FR" dirty="0" smtClean="0">
                <a:solidFill>
                  <a:srgbClr val="28288A"/>
                </a:solidFill>
                <a:latin typeface="Calibri"/>
              </a:rPr>
              <a:t> </a:t>
            </a:r>
            <a:r>
              <a:rPr lang="fr-FR" dirty="0" smtClean="0">
                <a:solidFill>
                  <a:srgbClr val="28288A"/>
                </a:solidFill>
                <a:latin typeface="Calibri"/>
                <a:ea typeface="ＭＳ Ｐゴシック"/>
              </a:rPr>
              <a:t>ACV</a:t>
            </a:r>
            <a:br>
              <a:rPr lang="fr-FR" dirty="0" smtClean="0">
                <a:solidFill>
                  <a:srgbClr val="28288A"/>
                </a:solidFill>
                <a:latin typeface="Calibri"/>
                <a:ea typeface="ＭＳ Ｐゴシック"/>
              </a:rPr>
            </a:br>
            <a:r>
              <a:rPr lang="fr-FR" dirty="0" smtClean="0">
                <a:solidFill>
                  <a:srgbClr val="28288A"/>
                </a:solidFill>
                <a:latin typeface="Calibri"/>
                <a:ea typeface="ＭＳ Ｐゴシック"/>
              </a:rPr>
              <a:t>ISO</a:t>
            </a:r>
            <a:r>
              <a:rPr lang="fr-FR" dirty="0" smtClean="0">
                <a:solidFill>
                  <a:srgbClr val="28288A"/>
                </a:solidFill>
                <a:latin typeface="Calibri"/>
              </a:rPr>
              <a:t> </a:t>
            </a:r>
            <a:r>
              <a:rPr lang="fr-FR" dirty="0" smtClean="0">
                <a:solidFill>
                  <a:srgbClr val="28288A"/>
                </a:solidFill>
                <a:latin typeface="Calibri"/>
                <a:ea typeface="ＭＳ Ｐゴシック"/>
              </a:rPr>
              <a:t>14044</a:t>
            </a:r>
            <a:endParaRPr lang="en-US"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Pourquoi choisir SolidWorks Sustainability ?</a:t>
            </a:r>
            <a:endParaRPr lang="en-US" sz="2500" dirty="0"/>
          </a:p>
        </p:txBody>
      </p:sp>
      <p:sp>
        <p:nvSpPr>
          <p:cNvPr id="3" name="Content Placeholder 2"/>
          <p:cNvSpPr>
            <a:spLocks noGrp="1"/>
          </p:cNvSpPr>
          <p:nvPr>
            <p:ph idx="1"/>
          </p:nvPr>
        </p:nvSpPr>
        <p:spPr>
          <a:xfrm>
            <a:off x="688028" y="914400"/>
            <a:ext cx="8229600" cy="5410200"/>
          </a:xfrm>
        </p:spPr>
        <p:txBody>
          <a:bodyPr>
            <a:normAutofit lnSpcReduction="10000"/>
          </a:bodyPr>
          <a:lstStyle/>
          <a:p>
            <a:pPr marL="0" indent="3175">
              <a:buNone/>
            </a:pPr>
            <a:r>
              <a:rPr lang="fr-FR" dirty="0" smtClean="0"/>
              <a:t>Bientôt, toutes les conceptions seront développées selon les principes de l'éco-conception.</a:t>
            </a:r>
            <a:endParaRPr lang="en-US" dirty="0" smtClean="0"/>
          </a:p>
          <a:p>
            <a:pPr>
              <a:buNone/>
            </a:pPr>
            <a:endParaRPr lang="en-US" dirty="0" smtClean="0"/>
          </a:p>
          <a:p>
            <a:r>
              <a:rPr lang="fr-FR" dirty="0" smtClean="0"/>
              <a:t>De plus en plus de consommateurs souhaitent des produits plus verts.</a:t>
            </a:r>
            <a:endParaRPr lang="en-US" dirty="0" smtClean="0"/>
          </a:p>
          <a:p>
            <a:r>
              <a:rPr lang="fr-FR" dirty="0" smtClean="0"/>
              <a:t>Nouveau défi pour les entreprises</a:t>
            </a:r>
            <a:r>
              <a:rPr lang="en-US" dirty="0" smtClean="0"/>
              <a:t> </a:t>
            </a:r>
          </a:p>
          <a:p>
            <a:r>
              <a:rPr lang="fr-FR" dirty="0" smtClean="0"/>
              <a:t>L'éco-conception est une bonne stratégie pour réussir.</a:t>
            </a:r>
            <a:r>
              <a:rPr lang="en-US" dirty="0" smtClean="0"/>
              <a:t> </a:t>
            </a:r>
          </a:p>
          <a:p>
            <a:r>
              <a:rPr lang="en-US" dirty="0" err="1" smtClean="0"/>
              <a:t>SolidWorks</a:t>
            </a:r>
            <a:r>
              <a:rPr lang="en-US" dirty="0" smtClean="0"/>
              <a:t> Sustainability</a:t>
            </a:r>
          </a:p>
          <a:p>
            <a:pPr lvl="1"/>
            <a:r>
              <a:rPr lang="en-US" dirty="0" err="1" smtClean="0"/>
              <a:t>Compréhension</a:t>
            </a:r>
            <a:r>
              <a:rPr lang="en-US" dirty="0" smtClean="0"/>
              <a:t> et </a:t>
            </a:r>
            <a:r>
              <a:rPr lang="en-US" dirty="0" err="1" smtClean="0"/>
              <a:t>utilisation</a:t>
            </a:r>
            <a:r>
              <a:rPr lang="en-US" dirty="0" smtClean="0"/>
              <a:t> </a:t>
            </a:r>
            <a:r>
              <a:rPr lang="en-US" dirty="0" err="1" smtClean="0"/>
              <a:t>faciles</a:t>
            </a:r>
            <a:endParaRPr lang="en-US" dirty="0" smtClean="0"/>
          </a:p>
          <a:p>
            <a:pPr lvl="1"/>
            <a:r>
              <a:rPr lang="fr-FR" dirty="0" smtClean="0"/>
              <a:t>Réduction de l'impact environnemental des conceptions de produits</a:t>
            </a:r>
            <a:endParaRPr lang="en-US" dirty="0" smtClean="0"/>
          </a:p>
          <a:p>
            <a:pPr lvl="1"/>
            <a:r>
              <a:rPr lang="fr-FR" dirty="0" smtClean="0"/>
              <a:t>Communication efficace à l'aide de rapports et de graphiques</a:t>
            </a:r>
            <a:endParaRPr lang="en-US" dirty="0" smtClean="0"/>
          </a:p>
          <a:p>
            <a:pPr lvl="1"/>
            <a:r>
              <a:rPr lang="fr-FR" dirty="0" smtClean="0">
                <a:solidFill>
                  <a:srgbClr val="000000"/>
                </a:solidFill>
              </a:rPr>
              <a:t>CHAQUE</a:t>
            </a:r>
            <a:r>
              <a:rPr lang="fr-FR" dirty="0" smtClean="0"/>
              <a:t> </a:t>
            </a:r>
            <a:r>
              <a:rPr lang="fr-FR" dirty="0" smtClean="0">
                <a:solidFill>
                  <a:srgbClr val="000000"/>
                </a:solidFill>
              </a:rPr>
              <a:t>utilisateur</a:t>
            </a:r>
            <a:r>
              <a:rPr lang="fr-FR" dirty="0" smtClean="0"/>
              <a:t> </a:t>
            </a:r>
            <a:r>
              <a:rPr lang="fr-FR" dirty="0" err="1" smtClean="0">
                <a:solidFill>
                  <a:srgbClr val="000000"/>
                </a:solidFill>
              </a:rPr>
              <a:t>SolidWorks</a:t>
            </a:r>
            <a:r>
              <a:rPr lang="fr-FR" dirty="0" smtClean="0"/>
              <a:t> </a:t>
            </a:r>
            <a:r>
              <a:rPr lang="fr-FR" dirty="0" smtClean="0">
                <a:solidFill>
                  <a:srgbClr val="000000"/>
                </a:solidFill>
              </a:rPr>
              <a:t>aura</a:t>
            </a:r>
            <a:r>
              <a:rPr lang="fr-FR" dirty="0" smtClean="0"/>
              <a:t> </a:t>
            </a:r>
            <a:r>
              <a:rPr lang="fr-FR" dirty="0" smtClean="0">
                <a:solidFill>
                  <a:srgbClr val="000000"/>
                </a:solidFill>
              </a:rPr>
              <a:t>accès</a:t>
            </a:r>
            <a:r>
              <a:rPr lang="fr-FR" dirty="0" smtClean="0"/>
              <a:t> </a:t>
            </a:r>
            <a:r>
              <a:rPr lang="fr-FR" dirty="0" smtClean="0">
                <a:solidFill>
                  <a:srgbClr val="000000"/>
                </a:solidFill>
              </a:rPr>
              <a:t>à</a:t>
            </a:r>
            <a:r>
              <a:rPr lang="fr-FR" dirty="0" smtClean="0"/>
              <a:t> </a:t>
            </a:r>
            <a:r>
              <a:rPr lang="fr-FR" dirty="0" err="1" smtClean="0"/>
              <a:t>SolidWorks</a:t>
            </a:r>
            <a:r>
              <a:rPr lang="fr-FR" dirty="0" smtClean="0"/>
              <a:t> SustainabilityXpress</a:t>
            </a:r>
            <a:r>
              <a:rPr lang="fr-FR" baseline="30000" dirty="0" smtClean="0"/>
              <a:t>1 </a:t>
            </a:r>
            <a:r>
              <a:rPr lang="fr-FR" dirty="0" smtClean="0"/>
              <a:t>, sans frais supplémentaires.</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458200" cy="457200"/>
          </a:xfrm>
        </p:spPr>
        <p:txBody>
          <a:bodyPr rtlCol="0">
            <a:normAutofit fontScale="90000"/>
          </a:bodyPr>
          <a:lstStyle/>
          <a:p>
            <a:pPr fontAlgn="auto">
              <a:lnSpc>
                <a:spcPts val="2200"/>
              </a:lnSpc>
              <a:spcAft>
                <a:spcPts val="0"/>
              </a:spcAft>
              <a:defRPr/>
            </a:pPr>
            <a:r>
              <a:rPr lang="fr-FR" sz="2400" dirty="0" smtClean="0"/>
              <a:t>Pourquoi choisir </a:t>
            </a:r>
            <a:r>
              <a:rPr lang="fr-FR" sz="2400" dirty="0" err="1" smtClean="0"/>
              <a:t>SolidWorks</a:t>
            </a:r>
            <a:r>
              <a:rPr lang="fr-FR" sz="2400" dirty="0" smtClean="0"/>
              <a:t> </a:t>
            </a:r>
            <a:r>
              <a:rPr lang="fr-FR" sz="2400" dirty="0" err="1" smtClean="0"/>
              <a:t>Sustainability</a:t>
            </a:r>
            <a:r>
              <a:rPr lang="fr-FR" sz="2400" dirty="0" smtClean="0"/>
              <a:t> dans</a:t>
            </a:r>
            <a:br>
              <a:rPr lang="fr-FR" sz="2400" dirty="0" smtClean="0"/>
            </a:br>
            <a:r>
              <a:rPr lang="fr-FR" sz="2400" dirty="0" smtClean="0"/>
              <a:t>la salle de cours </a:t>
            </a:r>
            <a:r>
              <a:rPr lang="fr-FR" sz="2500" dirty="0" smtClean="0"/>
              <a:t>?</a:t>
            </a:r>
            <a:endParaRPr lang="en-US" sz="2500" dirty="0"/>
          </a:p>
        </p:txBody>
      </p:sp>
      <p:sp>
        <p:nvSpPr>
          <p:cNvPr id="14339" name="Content Placeholder 2"/>
          <p:cNvSpPr>
            <a:spLocks noGrp="1"/>
          </p:cNvSpPr>
          <p:nvPr>
            <p:ph idx="1"/>
          </p:nvPr>
        </p:nvSpPr>
        <p:spPr>
          <a:xfrm>
            <a:off x="687388" y="1447800"/>
            <a:ext cx="8229600" cy="5410200"/>
          </a:xfrm>
        </p:spPr>
        <p:txBody>
          <a:bodyPr/>
          <a:lstStyle/>
          <a:p>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p:txBody>
      </p:sp>
      <p:pic>
        <p:nvPicPr>
          <p:cNvPr id="14340" name="Picture 2"/>
          <p:cNvPicPr>
            <a:picLocks noChangeAspect="1" noChangeArrowheads="1"/>
          </p:cNvPicPr>
          <p:nvPr/>
        </p:nvPicPr>
        <p:blipFill>
          <a:blip r:embed="rId3" cstate="print"/>
          <a:srcRect/>
          <a:stretch>
            <a:fillRect/>
          </a:stretch>
        </p:blipFill>
        <p:spPr bwMode="auto">
          <a:xfrm>
            <a:off x="1200944" y="914400"/>
            <a:ext cx="6742113" cy="5021262"/>
          </a:xfrm>
          <a:prstGeom prst="rect">
            <a:avLst/>
          </a:prstGeom>
          <a:noFill/>
          <a:ln w="9525">
            <a:noFill/>
            <a:miter lim="800000"/>
            <a:headEnd/>
            <a:tailEnd/>
          </a:ln>
        </p:spPr>
      </p:pic>
      <p:sp>
        <p:nvSpPr>
          <p:cNvPr id="5" name="Rectangle 4"/>
          <p:cNvSpPr/>
          <p:nvPr/>
        </p:nvSpPr>
        <p:spPr>
          <a:xfrm>
            <a:off x="1447800" y="6096000"/>
            <a:ext cx="6248400" cy="646331"/>
          </a:xfrm>
          <a:prstGeom prst="rect">
            <a:avLst/>
          </a:prstGeom>
        </p:spPr>
        <p:txBody>
          <a:bodyPr wrap="square">
            <a:spAutoFit/>
          </a:bodyPr>
          <a:lstStyle/>
          <a:p>
            <a:r>
              <a:rPr lang="fr-FR" smtClean="0">
                <a:solidFill>
                  <a:srgbClr val="28288A"/>
                </a:solidFill>
                <a:latin typeface="Calibri"/>
                <a:ea typeface="ＭＳ Ｐゴシック"/>
              </a:rPr>
              <a:t>Disponible</a:t>
            </a:r>
            <a:r>
              <a:rPr lang="fr-FR" smtClean="0">
                <a:solidFill>
                  <a:srgbClr val="28288A"/>
                </a:solidFill>
                <a:latin typeface="Calibri"/>
              </a:rPr>
              <a:t> </a:t>
            </a:r>
            <a:r>
              <a:rPr lang="fr-FR" smtClean="0">
                <a:solidFill>
                  <a:srgbClr val="28288A"/>
                </a:solidFill>
                <a:latin typeface="Calibri"/>
                <a:ea typeface="ＭＳ Ｐゴシック"/>
              </a:rPr>
              <a:t>dans</a:t>
            </a:r>
            <a:r>
              <a:rPr lang="fr-FR" smtClean="0">
                <a:solidFill>
                  <a:srgbClr val="28288A"/>
                </a:solidFill>
                <a:latin typeface="Calibri"/>
              </a:rPr>
              <a:t> </a:t>
            </a:r>
            <a:r>
              <a:rPr lang="fr-FR" smtClean="0">
                <a:solidFill>
                  <a:srgbClr val="28288A"/>
                </a:solidFill>
                <a:latin typeface="Calibri"/>
                <a:ea typeface="ＭＳ Ｐゴシック"/>
              </a:rPr>
              <a:t>SolidWorks</a:t>
            </a:r>
            <a:r>
              <a:rPr lang="fr-FR" smtClean="0">
                <a:solidFill>
                  <a:srgbClr val="28288A"/>
                </a:solidFill>
                <a:latin typeface="Calibri"/>
              </a:rPr>
              <a:t> </a:t>
            </a:r>
            <a:r>
              <a:rPr lang="fr-FR" smtClean="0">
                <a:solidFill>
                  <a:srgbClr val="28288A"/>
                </a:solidFill>
                <a:latin typeface="Calibri"/>
                <a:ea typeface="ＭＳ Ｐゴシック"/>
              </a:rPr>
              <a:t>Labs</a:t>
            </a:r>
            <a:r>
              <a:rPr lang="fr-FR" smtClean="0">
                <a:solidFill>
                  <a:srgbClr val="28288A"/>
                </a:solidFill>
                <a:latin typeface="Calibri"/>
              </a:rPr>
              <a:t> </a:t>
            </a:r>
            <a:r>
              <a:rPr lang="fr-FR" smtClean="0">
                <a:solidFill>
                  <a:srgbClr val="28288A"/>
                </a:solidFill>
                <a:latin typeface="Calibri"/>
                <a:ea typeface="ＭＳ Ｐゴシック"/>
              </a:rPr>
              <a:t>pour</a:t>
            </a:r>
            <a:r>
              <a:rPr lang="fr-FR" smtClean="0">
                <a:solidFill>
                  <a:srgbClr val="28288A"/>
                </a:solidFill>
                <a:latin typeface="Calibri"/>
              </a:rPr>
              <a:t> </a:t>
            </a:r>
            <a:r>
              <a:rPr lang="fr-FR" smtClean="0">
                <a:solidFill>
                  <a:srgbClr val="28288A"/>
                </a:solidFill>
                <a:latin typeface="Calibri"/>
                <a:ea typeface="ＭＳ Ｐゴシック"/>
              </a:rPr>
              <a:t>SolidWorks</a:t>
            </a:r>
            <a:r>
              <a:rPr lang="fr-FR" smtClean="0">
                <a:solidFill>
                  <a:srgbClr val="28288A"/>
                </a:solidFill>
                <a:latin typeface="Calibri"/>
              </a:rPr>
              <a:t> </a:t>
            </a:r>
            <a:r>
              <a:rPr lang="fr-FR" smtClean="0">
                <a:solidFill>
                  <a:srgbClr val="28288A"/>
                </a:solidFill>
                <a:latin typeface="Calibri"/>
                <a:ea typeface="ＭＳ Ｐゴシック"/>
              </a:rPr>
              <a:t>2009</a:t>
            </a:r>
            <a:r>
              <a:rPr lang="fr-FR" smtClean="0">
                <a:solidFill>
                  <a:srgbClr val="28288A"/>
                </a:solidFill>
                <a:latin typeface="Calibri"/>
              </a:rPr>
              <a:t> </a:t>
            </a:r>
            <a:r>
              <a:rPr lang="fr-FR" smtClean="0">
                <a:solidFill>
                  <a:srgbClr val="28288A"/>
                </a:solidFill>
                <a:latin typeface="Calibri"/>
                <a:ea typeface="ＭＳ Ｐゴシック"/>
              </a:rPr>
              <a:t>http://labs.solidworks.com</a:t>
            </a:r>
            <a:endParaRPr lang="en-US" dirty="0" smtClean="0">
              <a:solidFill>
                <a:srgbClr val="28288A"/>
              </a:solidFill>
              <a:latin typeface="Calibri"/>
              <a:ea typeface="ＭＳ Ｐゴシック"/>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762000"/>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itle 1"/>
          <p:cNvSpPr>
            <a:spLocks noGrp="1"/>
          </p:cNvSpPr>
          <p:nvPr>
            <p:ph type="title"/>
          </p:nvPr>
        </p:nvSpPr>
        <p:spPr/>
        <p:txBody>
          <a:bodyPr>
            <a:normAutofit fontScale="90000"/>
          </a:bodyPr>
          <a:lstStyle/>
          <a:p>
            <a:r>
              <a:rPr lang="en-US" smtClean="0"/>
              <a:t>Méthodologie SolidWorks Sustainability  </a:t>
            </a:r>
            <a:endParaRPr lang="en-US" dirty="0"/>
          </a:p>
        </p:txBody>
      </p:sp>
      <p:sp>
        <p:nvSpPr>
          <p:cNvPr id="3" name="Content Placeholder 2"/>
          <p:cNvSpPr>
            <a:spLocks noGrp="1"/>
          </p:cNvSpPr>
          <p:nvPr>
            <p:ph idx="1"/>
          </p:nvPr>
        </p:nvSpPr>
        <p:spPr>
          <a:xfrm>
            <a:off x="533400" y="990600"/>
            <a:ext cx="6931972" cy="4525963"/>
          </a:xfrm>
        </p:spPr>
        <p:txBody>
          <a:bodyPr>
            <a:normAutofit/>
          </a:bodyPr>
          <a:lstStyle/>
          <a:p>
            <a:pPr>
              <a:buNone/>
            </a:pPr>
            <a:endParaRPr lang="en-US" dirty="0" smtClean="0"/>
          </a:p>
          <a:p>
            <a:pPr>
              <a:buNone/>
            </a:pPr>
            <a:endParaRPr lang="en-US" dirty="0" smtClean="0"/>
          </a:p>
        </p:txBody>
      </p:sp>
      <p:grpSp>
        <p:nvGrpSpPr>
          <p:cNvPr id="20" name="Group 19"/>
          <p:cNvGrpSpPr/>
          <p:nvPr/>
        </p:nvGrpSpPr>
        <p:grpSpPr>
          <a:xfrm>
            <a:off x="228600" y="2209800"/>
            <a:ext cx="7162800" cy="4190878"/>
            <a:chOff x="762000" y="2209800"/>
            <a:chExt cx="6349919" cy="4190878"/>
          </a:xfrm>
        </p:grpSpPr>
        <p:sp>
          <p:nvSpPr>
            <p:cNvPr id="21" name="Freeform 20"/>
            <p:cNvSpPr/>
            <p:nvPr/>
          </p:nvSpPr>
          <p:spPr>
            <a:xfrm>
              <a:off x="762000" y="220980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900" kern="1200" smtClean="0">
                  <a:solidFill>
                    <a:srgbClr val="FFFFFF"/>
                  </a:solidFill>
                  <a:latin typeface="Calibri"/>
                  <a:ea typeface="ＭＳ Ｐゴシック"/>
                </a:rPr>
                <a:t>Saisie</a:t>
              </a:r>
              <a:endParaRPr lang="en-US" sz="2900" kern="1200" dirty="0">
                <a:solidFill>
                  <a:srgbClr val="FFFFFF"/>
                </a:solidFill>
                <a:latin typeface="Calibri"/>
                <a:ea typeface="ＭＳ Ｐゴシック"/>
              </a:endParaRPr>
            </a:p>
          </p:txBody>
        </p:sp>
        <p:sp>
          <p:nvSpPr>
            <p:cNvPr id="22" name="Freeform 21"/>
            <p:cNvSpPr/>
            <p:nvPr/>
          </p:nvSpPr>
          <p:spPr>
            <a:xfrm>
              <a:off x="1358898" y="2908261"/>
              <a:ext cx="99868" cy="548563"/>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766" y="31075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Matériau</a:t>
              </a:r>
              <a:endParaRPr lang="en-US" sz="1300" kern="1200" dirty="0" smtClean="0">
                <a:solidFill>
                  <a:srgbClr val="28288A"/>
                </a:solidFill>
                <a:latin typeface="Calibri"/>
                <a:ea typeface="ＭＳ Ｐゴシック"/>
              </a:endParaRPr>
            </a:p>
          </p:txBody>
        </p:sp>
        <p:sp>
          <p:nvSpPr>
            <p:cNvPr id="24" name="Freeform 23"/>
            <p:cNvSpPr/>
            <p:nvPr/>
          </p:nvSpPr>
          <p:spPr>
            <a:xfrm>
              <a:off x="1358898" y="2908261"/>
              <a:ext cx="99868" cy="1446845"/>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766" y="4005877"/>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Processus</a:t>
              </a:r>
              <a:r>
                <a:rPr lang="en-US" sz="1300" kern="1200" smtClean="0">
                  <a:solidFill>
                    <a:srgbClr val="28288A"/>
                  </a:solidFill>
                  <a:latin typeface="Calibri"/>
                </a:rPr>
                <a:t> </a:t>
              </a:r>
              <a:r>
                <a:rPr lang="en-US" sz="1300" kern="1200" smtClean="0">
                  <a:solidFill>
                    <a:srgbClr val="28288A"/>
                  </a:solidFill>
                  <a:latin typeface="Calibri"/>
                  <a:ea typeface="ＭＳ Ｐゴシック"/>
                </a:rPr>
                <a:t>de</a:t>
              </a:r>
              <a:r>
                <a:rPr lang="en-US" sz="1300" kern="1200" smtClean="0">
                  <a:solidFill>
                    <a:srgbClr val="28288A"/>
                  </a:solidFill>
                  <a:latin typeface="Calibri"/>
                </a:rPr>
                <a:t> </a:t>
              </a:r>
              <a:r>
                <a:rPr lang="en-US" sz="1300" kern="1200" smtClean="0">
                  <a:solidFill>
                    <a:srgbClr val="28288A"/>
                  </a:solidFill>
                  <a:latin typeface="Calibri"/>
                  <a:ea typeface="ＭＳ Ｐゴシック"/>
                </a:rPr>
                <a:t>fabrication</a:t>
              </a:r>
              <a:endParaRPr lang="en-US" sz="1300" kern="1200" dirty="0">
                <a:solidFill>
                  <a:srgbClr val="28288A"/>
                </a:solidFill>
                <a:latin typeface="Calibri"/>
                <a:ea typeface="ＭＳ Ｐゴシック"/>
              </a:endParaRPr>
            </a:p>
          </p:txBody>
        </p:sp>
        <p:sp>
          <p:nvSpPr>
            <p:cNvPr id="26" name="Freeform 25"/>
            <p:cNvSpPr/>
            <p:nvPr/>
          </p:nvSpPr>
          <p:spPr>
            <a:xfrm>
              <a:off x="1358898" y="2908261"/>
              <a:ext cx="99868" cy="2225348"/>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766" y="478438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Région</a:t>
              </a:r>
              <a:r>
                <a:rPr lang="en-US" sz="1300" kern="1200" smtClean="0">
                  <a:solidFill>
                    <a:srgbClr val="28288A"/>
                  </a:solidFill>
                  <a:latin typeface="Calibri"/>
                </a:rPr>
                <a:t> </a:t>
              </a:r>
              <a:r>
                <a:rPr lang="en-US" sz="1300" kern="1200" smtClean="0">
                  <a:solidFill>
                    <a:srgbClr val="28288A"/>
                  </a:solidFill>
                  <a:latin typeface="Calibri"/>
                  <a:ea typeface="ＭＳ Ｐゴシック"/>
                </a:rPr>
                <a:t>de</a:t>
              </a:r>
              <a:r>
                <a:rPr lang="en-US" sz="1300" kern="1200" smtClean="0">
                  <a:solidFill>
                    <a:srgbClr val="28288A"/>
                  </a:solidFill>
                  <a:latin typeface="Calibri"/>
                </a:rPr>
                <a:t> </a:t>
              </a:r>
              <a:r>
                <a:rPr lang="en-US" sz="1300" kern="1200" smtClean="0">
                  <a:solidFill>
                    <a:srgbClr val="28288A"/>
                  </a:solidFill>
                  <a:latin typeface="Calibri"/>
                  <a:ea typeface="ＭＳ Ｐゴシック"/>
                </a:rPr>
                <a:t>fabrication</a:t>
              </a:r>
              <a:endParaRPr lang="en-US" sz="1300" kern="1200" dirty="0">
                <a:solidFill>
                  <a:srgbClr val="28288A"/>
                </a:solidFill>
                <a:latin typeface="Calibri"/>
                <a:ea typeface="ＭＳ Ｐゴシック"/>
              </a:endParaRPr>
            </a:p>
          </p:txBody>
        </p:sp>
        <p:sp>
          <p:nvSpPr>
            <p:cNvPr id="28" name="Freeform 27"/>
            <p:cNvSpPr/>
            <p:nvPr/>
          </p:nvSpPr>
          <p:spPr>
            <a:xfrm>
              <a:off x="1358898" y="2908261"/>
              <a:ext cx="99868" cy="3063737"/>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766" y="562276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Transport</a:t>
              </a:r>
              <a:r>
                <a:rPr lang="en-US" sz="1300" kern="1200" smtClean="0">
                  <a:solidFill>
                    <a:srgbClr val="28288A"/>
                  </a:solidFill>
                  <a:latin typeface="Calibri"/>
                </a:rPr>
                <a:t> </a:t>
              </a:r>
              <a:r>
                <a:rPr lang="en-US" sz="1300" kern="1200" smtClean="0">
                  <a:solidFill>
                    <a:srgbClr val="28288A"/>
                  </a:solidFill>
                  <a:latin typeface="Calibri"/>
                  <a:ea typeface="ＭＳ Ｐゴシック"/>
                </a:rPr>
                <a:t>et</a:t>
              </a:r>
              <a:r>
                <a:rPr lang="en-US" sz="1300" kern="1200" smtClean="0">
                  <a:solidFill>
                    <a:srgbClr val="28288A"/>
                  </a:solidFill>
                  <a:latin typeface="Calibri"/>
                </a:rPr>
                <a:t> </a:t>
              </a:r>
              <a:r>
                <a:rPr lang="en-US" sz="1300" kern="1200" smtClean="0">
                  <a:solidFill>
                    <a:srgbClr val="28288A"/>
                  </a:solidFill>
                  <a:latin typeface="Calibri"/>
                  <a:ea typeface="ＭＳ Ｐゴシック"/>
                </a:rPr>
                <a:t>utilisation</a:t>
              </a:r>
              <a:endParaRPr lang="en-US" sz="1300" kern="1200" dirty="0" smtClean="0">
                <a:solidFill>
                  <a:srgbClr val="28288A"/>
                </a:solidFill>
                <a:latin typeface="Calibri"/>
                <a:ea typeface="ＭＳ Ｐゴシック"/>
              </a:endParaRPr>
            </a:p>
          </p:txBody>
        </p:sp>
        <p:sp>
          <p:nvSpPr>
            <p:cNvPr id="30" name="Freeform 29"/>
            <p:cNvSpPr/>
            <p:nvPr/>
          </p:nvSpPr>
          <p:spPr>
            <a:xfrm>
              <a:off x="5715000" y="220992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900" kern="1200" smtClean="0">
                  <a:solidFill>
                    <a:srgbClr val="FFFFFF"/>
                  </a:solidFill>
                  <a:latin typeface="Calibri"/>
                  <a:ea typeface="ＭＳ Ｐゴシック"/>
                </a:rPr>
                <a:t>Résultat</a:t>
              </a:r>
              <a:endParaRPr lang="en-US" sz="2900" kern="1200" dirty="0">
                <a:solidFill>
                  <a:srgbClr val="FFFFFF"/>
                </a:solidFill>
                <a:latin typeface="Calibri"/>
                <a:ea typeface="ＭＳ Ｐゴシック"/>
              </a:endParaRPr>
            </a:p>
          </p:txBody>
        </p:sp>
        <p:sp>
          <p:nvSpPr>
            <p:cNvPr id="31" name="Freeform 30"/>
            <p:cNvSpPr/>
            <p:nvPr/>
          </p:nvSpPr>
          <p:spPr>
            <a:xfrm>
              <a:off x="5787789" y="2908380"/>
              <a:ext cx="139711" cy="523844"/>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7500" y="30829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Carbone</a:t>
              </a:r>
              <a:endParaRPr lang="en-US" sz="1300" kern="1200" dirty="0">
                <a:solidFill>
                  <a:srgbClr val="28288A"/>
                </a:solidFill>
                <a:latin typeface="Calibri"/>
                <a:ea typeface="ＭＳ Ｐゴシック"/>
              </a:endParaRPr>
            </a:p>
          </p:txBody>
        </p:sp>
        <p:sp>
          <p:nvSpPr>
            <p:cNvPr id="33" name="Freeform 32"/>
            <p:cNvSpPr/>
            <p:nvPr/>
          </p:nvSpPr>
          <p:spPr>
            <a:xfrm>
              <a:off x="5787789" y="2908380"/>
              <a:ext cx="139711" cy="139691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7500" y="395607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Énergie</a:t>
              </a:r>
              <a:endParaRPr lang="en-US" sz="1300" kern="1200" dirty="0">
                <a:solidFill>
                  <a:srgbClr val="28288A"/>
                </a:solidFill>
                <a:latin typeface="Calibri"/>
                <a:ea typeface="ＭＳ Ｐゴシック"/>
              </a:endParaRPr>
            </a:p>
          </p:txBody>
        </p:sp>
        <p:sp>
          <p:nvSpPr>
            <p:cNvPr id="35" name="Freeform 34"/>
            <p:cNvSpPr/>
            <p:nvPr/>
          </p:nvSpPr>
          <p:spPr>
            <a:xfrm>
              <a:off x="5787789" y="2908380"/>
              <a:ext cx="139711" cy="2269994"/>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7500" y="4829144"/>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Air</a:t>
              </a:r>
              <a:endParaRPr lang="en-US" sz="1300" kern="1200" dirty="0">
                <a:solidFill>
                  <a:srgbClr val="28288A"/>
                </a:solidFill>
                <a:latin typeface="Calibri"/>
                <a:ea typeface="ＭＳ Ｐゴシック"/>
              </a:endParaRPr>
            </a:p>
          </p:txBody>
        </p:sp>
        <p:sp>
          <p:nvSpPr>
            <p:cNvPr id="37" name="Freeform 36"/>
            <p:cNvSpPr/>
            <p:nvPr/>
          </p:nvSpPr>
          <p:spPr>
            <a:xfrm>
              <a:off x="5787789" y="2908380"/>
              <a:ext cx="139711" cy="3143068"/>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7500" y="570221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Eau</a:t>
              </a:r>
              <a:endParaRPr lang="en-US" sz="1300" kern="1200" dirty="0">
                <a:solidFill>
                  <a:srgbClr val="28288A"/>
                </a:solidFill>
                <a:latin typeface="Calibri"/>
                <a:ea typeface="ＭＳ Ｐゴシック"/>
              </a:endParaRPr>
            </a:p>
          </p:txBody>
        </p:sp>
      </p:grpSp>
      <p:sp>
        <p:nvSpPr>
          <p:cNvPr id="6" name="Right Brace 5"/>
          <p:cNvSpPr/>
          <p:nvPr/>
        </p:nvSpPr>
        <p:spPr>
          <a:xfrm>
            <a:off x="7391400" y="30480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ounded Rectangle 9"/>
          <p:cNvSpPr/>
          <p:nvPr/>
        </p:nvSpPr>
        <p:spPr>
          <a:xfrm>
            <a:off x="7848600" y="33528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848600" y="3505200"/>
            <a:ext cx="1219200" cy="646331"/>
          </a:xfrm>
          <a:prstGeom prst="rect">
            <a:avLst/>
          </a:prstGeom>
          <a:noFill/>
        </p:spPr>
        <p:txBody>
          <a:bodyPr wrap="square" rtlCol="0">
            <a:spAutoFit/>
          </a:bodyPr>
          <a:lstStyle/>
          <a:p>
            <a:pPr algn="ctr"/>
            <a:r>
              <a:rPr lang="en-US" dirty="0" smtClean="0">
                <a:solidFill>
                  <a:srgbClr val="28288A"/>
                </a:solidFill>
                <a:latin typeface="Calibri"/>
                <a:ea typeface="ＭＳ Ｐゴシック"/>
              </a:rPr>
              <a:t>Tableau</a:t>
            </a:r>
            <a:r>
              <a:rPr lang="en-US" dirty="0" smtClean="0">
                <a:solidFill>
                  <a:srgbClr val="28288A"/>
                </a:solidFill>
                <a:latin typeface="Calibri"/>
              </a:rPr>
              <a:t/>
            </a:r>
            <a:br>
              <a:rPr lang="en-US" dirty="0" smtClean="0">
                <a:solidFill>
                  <a:srgbClr val="28288A"/>
                </a:solidFill>
                <a:latin typeface="Calibri"/>
              </a:rPr>
            </a:br>
            <a:r>
              <a:rPr lang="en-US" dirty="0" smtClean="0">
                <a:solidFill>
                  <a:srgbClr val="28288A"/>
                </a:solidFill>
                <a:latin typeface="Calibri"/>
                <a:ea typeface="ＭＳ Ｐゴシック"/>
              </a:rPr>
              <a:t>de</a:t>
            </a:r>
            <a:r>
              <a:rPr lang="en-US" dirty="0" smtClean="0">
                <a:solidFill>
                  <a:srgbClr val="28288A"/>
                </a:solidFill>
                <a:latin typeface="Calibri"/>
              </a:rPr>
              <a:t> </a:t>
            </a:r>
            <a:r>
              <a:rPr lang="en-US" dirty="0" err="1" smtClean="0">
                <a:solidFill>
                  <a:srgbClr val="28288A"/>
                </a:solidFill>
                <a:latin typeface="Calibri"/>
                <a:ea typeface="ＭＳ Ｐゴシック"/>
              </a:rPr>
              <a:t>bord</a:t>
            </a:r>
            <a:endParaRPr lang="en-US" dirty="0">
              <a:solidFill>
                <a:srgbClr val="28288A"/>
              </a:solidFill>
              <a:latin typeface="Calibri"/>
              <a:ea typeface="ＭＳ Ｐゴシック"/>
            </a:endParaRPr>
          </a:p>
        </p:txBody>
      </p:sp>
      <p:sp>
        <p:nvSpPr>
          <p:cNvPr id="12" name="Rounded Rectangle 11"/>
          <p:cNvSpPr/>
          <p:nvPr/>
        </p:nvSpPr>
        <p:spPr>
          <a:xfrm>
            <a:off x="7848600" y="4953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7924800" y="5105400"/>
            <a:ext cx="990600" cy="369332"/>
          </a:xfrm>
          <a:prstGeom prst="rect">
            <a:avLst/>
          </a:prstGeom>
          <a:noFill/>
        </p:spPr>
        <p:txBody>
          <a:bodyPr wrap="square" rtlCol="0">
            <a:spAutoFit/>
          </a:bodyPr>
          <a:lstStyle/>
          <a:p>
            <a:pPr algn="ctr"/>
            <a:r>
              <a:rPr lang="en-US" smtClean="0">
                <a:solidFill>
                  <a:srgbClr val="28288A"/>
                </a:solidFill>
                <a:latin typeface="Calibri"/>
                <a:ea typeface="ＭＳ Ｐゴシック"/>
              </a:rPr>
              <a:t>Rapport</a:t>
            </a:r>
            <a:endParaRPr lang="en-US" dirty="0">
              <a:solidFill>
                <a:srgbClr val="28288A"/>
              </a:solidFill>
              <a:latin typeface="Calibri"/>
              <a:ea typeface="ＭＳ Ｐゴシック"/>
            </a:endParaRPr>
          </a:p>
        </p:txBody>
      </p:sp>
      <p:cxnSp>
        <p:nvCxnSpPr>
          <p:cNvPr id="15" name="Straight Connector 14"/>
          <p:cNvCxnSpPr/>
          <p:nvPr/>
        </p:nvCxnSpPr>
        <p:spPr>
          <a:xfrm rot="5400000">
            <a:off x="7962900" y="45339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5908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5146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z="2500" smtClean="0"/>
              <a:t>Saisir la classe de matériau et le nom du matériau</a:t>
            </a:r>
            <a:endParaRPr lang="en-US" sz="2500" dirty="0"/>
          </a:p>
        </p:txBody>
      </p:sp>
      <p:sp>
        <p:nvSpPr>
          <p:cNvPr id="3" name="Content Placeholder 2"/>
          <p:cNvSpPr>
            <a:spLocks noGrp="1"/>
          </p:cNvSpPr>
          <p:nvPr>
            <p:ph idx="1"/>
          </p:nvPr>
        </p:nvSpPr>
        <p:spPr>
          <a:xfrm>
            <a:off x="838200" y="990600"/>
            <a:ext cx="7924800" cy="4525963"/>
          </a:xfrm>
        </p:spPr>
        <p:txBody>
          <a:bodyPr>
            <a:normAutofit/>
          </a:bodyPr>
          <a:lstStyle/>
          <a:p>
            <a:r>
              <a:rPr lang="fr-FR" smtClean="0"/>
              <a:t>Classe de matériau et hiérarchie de noms</a:t>
            </a:r>
            <a:endParaRPr lang="en-US" dirty="0" smtClean="0"/>
          </a:p>
          <a:p>
            <a:endParaRPr lang="en-US" dirty="0" smtClean="0"/>
          </a:p>
          <a:p>
            <a:pPr>
              <a:buNone/>
            </a:pPr>
            <a:endParaRPr lang="en-US" dirty="0" smtClean="0"/>
          </a:p>
        </p:txBody>
      </p:sp>
      <p:graphicFrame>
        <p:nvGraphicFramePr>
          <p:cNvPr id="6" name="Table 5"/>
          <p:cNvGraphicFramePr>
            <a:graphicFrameLocks noGrp="1"/>
          </p:cNvGraphicFramePr>
          <p:nvPr/>
        </p:nvGraphicFramePr>
        <p:xfrm>
          <a:off x="838200" y="1457960"/>
          <a:ext cx="8077200" cy="508508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en-US" sz="1800" b="1" i="0" u="none" baseline="0" dirty="0" err="1" smtClean="0">
                          <a:solidFill>
                            <a:srgbClr val="FFFFFF"/>
                          </a:solidFill>
                          <a:effectLst/>
                          <a:latin typeface="Calibri"/>
                          <a:ea typeface="ＭＳ Ｐゴシック"/>
                        </a:rPr>
                        <a:t>Classe</a:t>
                      </a:r>
                      <a:r>
                        <a:rPr lang="en-US" sz="1800" b="1" i="0" u="none" baseline="0" dirty="0" smtClean="0">
                          <a:solidFill>
                            <a:srgbClr val="FFFFFF"/>
                          </a:solidFill>
                          <a:effectLst/>
                          <a:latin typeface="Calibri"/>
                          <a:ea typeface="ＭＳ Ｐゴシック"/>
                        </a:rPr>
                        <a:t> du </a:t>
                      </a:r>
                      <a:r>
                        <a:rPr lang="en-US" sz="1800" b="1" i="0" u="none" baseline="0" dirty="0" err="1" smtClean="0">
                          <a:solidFill>
                            <a:srgbClr val="FFFFFF"/>
                          </a:solidFill>
                          <a:effectLst/>
                          <a:latin typeface="Calibri"/>
                          <a:ea typeface="ＭＳ Ｐゴシック"/>
                        </a:rPr>
                        <a:t>matériau</a:t>
                      </a:r>
                      <a:endParaRPr lang="en-US" sz="1800" b="1" i="0" u="none" baseline="0" dirty="0">
                        <a:solidFill>
                          <a:srgbClr val="FFFFFF"/>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en-US" sz="1800" b="1" i="0" u="none" baseline="0" smtClean="0">
                          <a:solidFill>
                            <a:srgbClr val="FFFFFF"/>
                          </a:solidFill>
                          <a:effectLst/>
                          <a:latin typeface="Calibri"/>
                          <a:ea typeface="ＭＳ Ｐゴシック"/>
                        </a:rPr>
                        <a:t>Nom du matériau</a:t>
                      </a:r>
                      <a:endParaRPr lang="en-US" sz="1800" b="1" i="0" u="none" baseline="0" dirty="0" smtClean="0">
                        <a:solidFill>
                          <a:srgbClr val="FFFFFF"/>
                        </a:solidFill>
                        <a:effectLst/>
                        <a:latin typeface="Calibri"/>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i="0" u="none" baseline="0" smtClean="0">
                          <a:solidFill>
                            <a:srgbClr val="FFFFFF"/>
                          </a:solidFill>
                          <a:effectLst/>
                          <a:latin typeface="Calibri"/>
                          <a:ea typeface="ＭＳ Ｐゴシック"/>
                        </a:rPr>
                        <a:t>Classe du matériau : </a:t>
                      </a:r>
                      <a:r>
                        <a:rPr lang="en-US" sz="1800" b="1" i="0" u="none" baseline="0" smtClean="0">
                          <a:solidFill>
                            <a:srgbClr val="FFFF00"/>
                          </a:solidFill>
                          <a:effectLst/>
                          <a:latin typeface="Calibri"/>
                          <a:ea typeface="ＭＳ Ｐゴシック"/>
                        </a:rPr>
                        <a:t>Plastiques</a:t>
                      </a:r>
                      <a:r>
                        <a:rPr lang="en-US"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Acier</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Plastiques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sz="1600" b="0" i="0" u="none" baseline="0" smtClean="0">
                          <a:solidFill>
                            <a:srgbClr val="28288A"/>
                          </a:solidFill>
                          <a:effectLst/>
                          <a:latin typeface="Calibri"/>
                          <a:ea typeface="ＭＳ Ｐゴシック"/>
                        </a:rPr>
                        <a:t>ABS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PC</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kern="1200" baseline="0" smtClean="0">
                          <a:solidFill>
                            <a:srgbClr val="28288A"/>
                          </a:solidFill>
                          <a:effectLst/>
                          <a:latin typeface="Calibri"/>
                          <a:ea typeface="ＭＳ Ｐゴシック"/>
                          <a:cs typeface="+mn-cs"/>
                        </a:rPr>
                        <a:t>Acrylonitrile Butadiène Styrène Polycarbonate</a:t>
                      </a:r>
                      <a:endParaRPr lang="en-US" sz="1600" b="0" i="0" u="none" baseline="0" dirty="0">
                        <a:solidFill>
                          <a:srgbClr val="28288A"/>
                        </a:solidFill>
                        <a:effectLst/>
                        <a:latin typeface="Calibri"/>
                        <a:ea typeface="ＭＳ Ｐゴシック"/>
                      </a:endParaRPr>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Fer</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Autres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métaux</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Acrylique</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Alliages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d'aluminium</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Autres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non-métaux</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Delrin®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2700</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NC010</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fr-FR" sz="1600" b="0" i="0" u="none" baseline="0" smtClean="0">
                          <a:solidFill>
                            <a:srgbClr val="28288A"/>
                          </a:solidFill>
                          <a:effectLst/>
                          <a:latin typeface="Calibri"/>
                          <a:ea typeface="ＭＳ Ｐゴシック"/>
                        </a:rPr>
                        <a:t> </a:t>
                      </a:r>
                      <a:r>
                        <a:rPr lang="fr-FR" sz="1600" b="1" i="0" u="none" baseline="0" smtClean="0">
                          <a:solidFill>
                            <a:srgbClr val="28288A"/>
                          </a:solidFill>
                          <a:effectLst/>
                          <a:latin typeface="Calibri"/>
                          <a:ea typeface="ＭＳ Ｐゴシック"/>
                        </a:rPr>
                        <a:t>Polyoxyméthylène</a:t>
                      </a:r>
                      <a:r>
                        <a:rPr lang="fr-FR" sz="1600" b="0" i="0" u="none" baseline="0" smtClean="0">
                          <a:solidFill>
                            <a:srgbClr val="28288A"/>
                          </a:solidFill>
                          <a:effectLst/>
                          <a:latin typeface="Calibri"/>
                          <a:ea typeface="ＭＳ Ｐゴシック"/>
                        </a:rPr>
                        <a:t> (POM, polyacétal ou polyformaldéhyde) fabriqué par Dupont</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Alliages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cuivre</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verre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génériques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smtClean="0">
                          <a:solidFill>
                            <a:srgbClr val="28288A"/>
                          </a:solidFill>
                          <a:effectLst/>
                          <a:latin typeface="Calibri"/>
                          <a:ea typeface="ＭＳ Ｐゴシック"/>
                        </a:rPr>
                        <a:t>Nylon</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101</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Alliages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titane</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carbone</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haute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densité</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smtClean="0">
                          <a:solidFill>
                            <a:srgbClr val="28288A"/>
                          </a:solidFill>
                          <a:effectLst/>
                          <a:latin typeface="Calibri"/>
                          <a:ea typeface="ＭＳ Ｐゴシック"/>
                        </a:rPr>
                        <a:t> Polyéthylène</a:t>
                      </a:r>
                      <a:endParaRPr lang="en-US" sz="1600" b="0" i="0" u="none" baseline="0" dirty="0" smtClean="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Alliages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zinc</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Siliciums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PVC</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rigide</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Polychlorure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vinyle</a:t>
                      </a:r>
                      <a:endParaRPr lang="en-US" sz="1600" b="0" i="0" u="none" baseline="0" dirty="0">
                        <a:solidFill>
                          <a:srgbClr val="28288A"/>
                        </a:solidFill>
                        <a:effectLst/>
                        <a:latin typeface="Calibri"/>
                        <a:ea typeface="ＭＳ Ｐゴシック"/>
                      </a:endParaRPr>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en-US" sz="1600" b="0" i="0" u="none" baseline="0" smtClean="0">
                          <a:solidFill>
                            <a:srgbClr val="28288A"/>
                          </a:solidFill>
                          <a:effectLst/>
                          <a:latin typeface="Calibri"/>
                          <a:ea typeface="ＭＳ Ｐゴシック"/>
                        </a:rPr>
                        <a:t>Autres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alliages</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Bois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gridSpan="3">
                  <a:txBody>
                    <a:bodyPr/>
                    <a:lstStyle/>
                    <a:p>
                      <a:r>
                        <a:rPr lang="en-US" sz="1600" b="0" i="0" u="none" baseline="0" dirty="0" smtClean="0">
                          <a:solidFill>
                            <a:srgbClr val="28288A"/>
                          </a:solidFill>
                          <a:effectLst/>
                          <a:latin typeface="Calibri"/>
                          <a:ea typeface="ＭＳ Ｐゴシック"/>
                        </a:rPr>
                        <a:t>Et </a:t>
                      </a:r>
                      <a:r>
                        <a:rPr lang="en-US" sz="1600" b="0" i="0" u="none" baseline="0" dirty="0" err="1" smtClean="0">
                          <a:solidFill>
                            <a:srgbClr val="28288A"/>
                          </a:solidFill>
                          <a:effectLst/>
                          <a:latin typeface="Calibri"/>
                          <a:ea typeface="ＭＳ Ｐゴシック"/>
                        </a:rPr>
                        <a:t>bien</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d'autres</a:t>
                      </a:r>
                      <a:r>
                        <a:rPr lang="en-US" sz="1600" b="0" i="0" u="none" baseline="0" dirty="0" smtClean="0">
                          <a:solidFill>
                            <a:srgbClr val="28288A"/>
                          </a:solidFill>
                          <a:effectLst/>
                          <a:latin typeface="Calibri"/>
                          <a:ea typeface="ＭＳ Ｐゴシック"/>
                        </a:rPr>
                        <a:t> encore</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z="2500" smtClean="0"/>
              <a:t>Saisir le processus de fabrication</a:t>
            </a:r>
            <a:endParaRPr lang="en-US" sz="2500" dirty="0"/>
          </a:p>
        </p:txBody>
      </p:sp>
      <p:sp>
        <p:nvSpPr>
          <p:cNvPr id="3" name="Content Placeholder 2"/>
          <p:cNvSpPr>
            <a:spLocks noGrp="1"/>
          </p:cNvSpPr>
          <p:nvPr>
            <p:ph idx="1"/>
          </p:nvPr>
        </p:nvSpPr>
        <p:spPr>
          <a:xfrm>
            <a:off x="838200" y="838200"/>
            <a:ext cx="7848600" cy="4525963"/>
          </a:xfrm>
        </p:spPr>
        <p:txBody>
          <a:bodyPr>
            <a:normAutofit/>
          </a:bodyPr>
          <a:lstStyle/>
          <a:p>
            <a:pPr marL="0" indent="3175">
              <a:buNone/>
            </a:pPr>
            <a:r>
              <a:rPr lang="fr-FR" dirty="0" smtClean="0"/>
              <a:t>Les processus de fabrication disponibles varient en fonction de la classe des matériaux.</a:t>
            </a:r>
            <a:endParaRPr lang="en-US" dirty="0" smtClean="0"/>
          </a:p>
          <a:p>
            <a:pPr>
              <a:buNone/>
            </a:pPr>
            <a:endParaRPr lang="en-US" dirty="0" smtClean="0"/>
          </a:p>
        </p:txBody>
      </p:sp>
      <p:graphicFrame>
        <p:nvGraphicFramePr>
          <p:cNvPr id="6" name="Table 5"/>
          <p:cNvGraphicFramePr>
            <a:graphicFrameLocks noGrp="1"/>
          </p:cNvGraphicFramePr>
          <p:nvPr/>
        </p:nvGraphicFramePr>
        <p:xfrm>
          <a:off x="1066800" y="1676400"/>
          <a:ext cx="7576399" cy="4396580"/>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en-US" sz="2000" b="1" i="0" u="none" baseline="0" dirty="0" err="1" smtClean="0">
                          <a:solidFill>
                            <a:srgbClr val="FFFFFF"/>
                          </a:solidFill>
                          <a:effectLst/>
                          <a:latin typeface="Calibri"/>
                          <a:ea typeface="ＭＳ Ｐゴシック"/>
                        </a:rPr>
                        <a:t>Classe</a:t>
                      </a:r>
                      <a:r>
                        <a:rPr lang="en-US" sz="2000" b="1" i="0" u="none" baseline="0" dirty="0" smtClean="0">
                          <a:solidFill>
                            <a:srgbClr val="FFFFFF"/>
                          </a:solidFill>
                          <a:effectLst/>
                          <a:latin typeface="Calibri"/>
                          <a:ea typeface="ＭＳ Ｐゴシック"/>
                        </a:rPr>
                        <a:t> : </a:t>
                      </a:r>
                      <a:r>
                        <a:rPr lang="en-US" sz="2000" b="1" i="0" u="none" baseline="0" dirty="0" err="1" smtClean="0">
                          <a:solidFill>
                            <a:srgbClr val="FFFFFF"/>
                          </a:solidFill>
                          <a:effectLst/>
                          <a:latin typeface="Calibri"/>
                          <a:ea typeface="ＭＳ Ｐゴシック"/>
                        </a:rPr>
                        <a:t>alliages</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d'aluminium</a:t>
                      </a:r>
                      <a:endParaRPr lang="en-US" sz="2000" b="1" i="0" u="none" baseline="0" dirty="0" smtClean="0">
                        <a:solidFill>
                          <a:srgbClr val="FFFFFF"/>
                        </a:solidFill>
                        <a:effectLst/>
                        <a:latin typeface="Calibri"/>
                        <a:ea typeface="ＭＳ Ｐゴシック"/>
                      </a:endParaRP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en-US" sz="2400" b="1" i="0" u="none" baseline="0" smtClean="0">
                          <a:solidFill>
                            <a:srgbClr val="FFFFFF"/>
                          </a:solidFill>
                          <a:effectLst/>
                          <a:latin typeface="Calibri"/>
                          <a:ea typeface="ＭＳ Ｐゴシック"/>
                        </a:rPr>
                        <a:t>Classe</a:t>
                      </a:r>
                      <a:r>
                        <a:rPr lang="en-US" sz="2400" b="1" smtClean="0">
                          <a:solidFill>
                            <a:srgbClr val="FFFFFF"/>
                          </a:solidFill>
                          <a:latin typeface="Calibri"/>
                        </a:rPr>
                        <a:t> </a:t>
                      </a:r>
                      <a:r>
                        <a:rPr lang="en-US" sz="2400" b="1" i="0" u="none" baseline="0" smtClean="0">
                          <a:solidFill>
                            <a:srgbClr val="FFFFFF"/>
                          </a:solidFill>
                          <a:effectLst/>
                          <a:latin typeface="Calibri"/>
                          <a:ea typeface="ＭＳ Ｐゴシック"/>
                        </a:rPr>
                        <a:t>:</a:t>
                      </a:r>
                      <a:r>
                        <a:rPr lang="en-US" sz="2400" b="1" smtClean="0">
                          <a:solidFill>
                            <a:srgbClr val="FFFFFF"/>
                          </a:solidFill>
                          <a:latin typeface="Calibri"/>
                        </a:rPr>
                        <a:t> </a:t>
                      </a:r>
                      <a:r>
                        <a:rPr lang="en-US" sz="2400" b="1" i="0" u="none" baseline="0" smtClean="0">
                          <a:solidFill>
                            <a:srgbClr val="FFFFFF"/>
                          </a:solidFill>
                          <a:effectLst/>
                          <a:latin typeface="Calibri"/>
                          <a:ea typeface="ＭＳ Ｐゴシック"/>
                        </a:rPr>
                        <a:t>plastiques</a:t>
                      </a:r>
                      <a:endParaRPr lang="en-US" sz="2400" b="1" i="0" u="none" baseline="0" dirty="0" smtClean="0">
                        <a:solidFill>
                          <a:srgbClr val="FFFFFF"/>
                        </a:solidFill>
                        <a:effectLst/>
                        <a:latin typeface="Calibri"/>
                        <a:ea typeface="ＭＳ Ｐゴシック"/>
                      </a:endParaRPr>
                    </a:p>
                    <a:p>
                      <a:r>
                        <a:rPr lang="en-US" sz="2400" dirty="0" smtClean="0"/>
                        <a:t> </a:t>
                      </a:r>
                      <a:endParaRPr lang="en-US" sz="2400" dirty="0"/>
                    </a:p>
                  </a:txBody>
                  <a:tcPr/>
                </a:tc>
              </a:tr>
              <a:tr h="586899">
                <a:tc rowSpan="4">
                  <a:txBody>
                    <a:bodyPr/>
                    <a:lstStyle/>
                    <a:p>
                      <a:r>
                        <a:rPr lang="en-US" sz="1800" b="0" i="0" u="none" baseline="0" smtClean="0">
                          <a:solidFill>
                            <a:srgbClr val="28288A"/>
                          </a:solidFill>
                          <a:effectLst/>
                          <a:latin typeface="Calibri"/>
                          <a:ea typeface="ＭＳ Ｐゴシック"/>
                        </a:rPr>
                        <a:t>Processus de fabrication</a:t>
                      </a:r>
                      <a:endParaRPr lang="en-US" sz="1800" b="0" i="0" u="none" baseline="0" dirty="0">
                        <a:solidFill>
                          <a:srgbClr val="28288A"/>
                        </a:solidFill>
                        <a:effectLst/>
                        <a:latin typeface="Calibri"/>
                        <a:ea typeface="ＭＳ Ｐゴシック"/>
                      </a:endParaRPr>
                    </a:p>
                  </a:txBody>
                  <a:tcPr vert="vert270"/>
                </a:tc>
                <a:tc>
                  <a:txBody>
                    <a:bodyPr/>
                    <a:lstStyle/>
                    <a:p>
                      <a:r>
                        <a:rPr lang="en-US" sz="1800" b="0" i="0" u="none" baseline="0" smtClean="0">
                          <a:solidFill>
                            <a:srgbClr val="28288A"/>
                          </a:solidFill>
                          <a:effectLst/>
                          <a:latin typeface="Calibri"/>
                          <a:ea typeface="ＭＳ Ｐゴシック"/>
                        </a:rPr>
                        <a:t>Moulage</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sous</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pression</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Moulage</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en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sable</a:t>
                      </a:r>
                      <a:endParaRPr lang="en-US" sz="1800" b="0" i="0" u="none" baseline="0" dirty="0">
                        <a:solidFill>
                          <a:srgbClr val="28288A"/>
                        </a:solidFill>
                        <a:effectLst/>
                        <a:latin typeface="Calibri"/>
                        <a:ea typeface="ＭＳ Ｐゴシック"/>
                      </a:endParaRPr>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Processus de fabrication</a:t>
                      </a:r>
                      <a:endParaRPr lang="en-US" sz="1800" b="0" i="0" u="none" baseline="0" dirty="0" smtClean="0">
                        <a:solidFill>
                          <a:srgbClr val="28288A"/>
                        </a:solidFill>
                        <a:effectLst/>
                        <a:latin typeface="Calibri"/>
                        <a:ea typeface="ＭＳ Ｐゴシック"/>
                      </a:endParaRPr>
                    </a:p>
                  </a:txBody>
                  <a:tcPr vert="vert270">
                    <a:lnL w="9525" cap="flat" cmpd="sng" algn="ctr">
                      <a:noFill/>
                      <a:prstDash val="solid"/>
                      <a:round/>
                      <a:headEnd type="none" w="med" len="med"/>
                      <a:tailEnd type="none" w="med" len="med"/>
                    </a:lnL>
                  </a:tcPr>
                </a:tc>
                <a:tc>
                  <a:txBody>
                    <a:bodyPr/>
                    <a:lstStyle/>
                    <a:p>
                      <a:r>
                        <a:rPr lang="en-US" sz="1800" b="0" i="0" u="none" baseline="0" smtClean="0">
                          <a:solidFill>
                            <a:srgbClr val="28288A"/>
                          </a:solidFill>
                          <a:effectLst/>
                          <a:latin typeface="Calibri"/>
                          <a:ea typeface="ＭＳ Ｐゴシック"/>
                        </a:rPr>
                        <a:t>Moulage</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par</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injection</a:t>
                      </a:r>
                      <a:endParaRPr lang="en-US" sz="1800" b="0" i="0" u="none" baseline="0" dirty="0">
                        <a:solidFill>
                          <a:srgbClr val="28288A"/>
                        </a:solidFill>
                        <a:effectLst/>
                        <a:latin typeface="Calibri"/>
                        <a:ea typeface="ＭＳ Ｐゴシック"/>
                      </a:endParaRPr>
                    </a:p>
                  </a:txBody>
                  <a:tcPr/>
                </a:tc>
              </a:tr>
              <a:tr h="1089956">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Extrusion</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Tôle</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estampée/travaillée</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r>
                        <a:rPr lang="en-US" sz="1800" b="0" i="0" u="none" baseline="0" smtClean="0">
                          <a:solidFill>
                            <a:srgbClr val="28288A"/>
                          </a:solidFill>
                          <a:effectLst/>
                          <a:latin typeface="Calibri"/>
                          <a:ea typeface="ＭＳ Ｐゴシック"/>
                        </a:rPr>
                        <a:t>Extrusion</a:t>
                      </a:r>
                      <a:endParaRPr lang="en-US" sz="1800" b="0" i="0" u="none" baseline="0" dirty="0">
                        <a:solidFill>
                          <a:srgbClr val="28288A"/>
                        </a:solidFill>
                        <a:effectLst/>
                        <a:latin typeface="Calibri"/>
                        <a:ea typeface="ＭＳ Ｐゴシック"/>
                      </a:endParaRPr>
                    </a:p>
                  </a:txBody>
                  <a:tcPr/>
                </a:tc>
              </a:tr>
              <a:tr h="922270">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Forgeage</a:t>
                      </a:r>
                      <a:r>
                        <a:rPr lang="en-US" sz="2000" b="0" i="0" u="none" baseline="0" smtClean="0">
                          <a:solidFill>
                            <a:srgbClr val="000000"/>
                          </a:solidFill>
                          <a:effectLst/>
                          <a:latin typeface="Arial"/>
                          <a:ea typeface="ＭＳ Ｐゴシック"/>
                        </a:rPr>
                        <a:t>.</a:t>
                      </a:r>
                      <a:endParaRPr lang="en-US" sz="2000" b="0" i="0" u="none" baseline="0" dirty="0">
                        <a:solidFill>
                          <a:srgbClr val="000000"/>
                        </a:solidFill>
                        <a:effectLst/>
                        <a:latin typeface="Arial"/>
                        <a:ea typeface="ＭＳ Ｐゴシック"/>
                      </a:endParaRPr>
                    </a:p>
                  </a:txBody>
                  <a:tcPr/>
                </a:tc>
                <a:tc>
                  <a:txBody>
                    <a:bodyPr/>
                    <a:lstStyle/>
                    <a:p>
                      <a:r>
                        <a:rPr lang="fr-FR" sz="1800" b="0" i="0" u="none" baseline="0" smtClean="0">
                          <a:solidFill>
                            <a:srgbClr val="28288A"/>
                          </a:solidFill>
                          <a:effectLst/>
                          <a:latin typeface="Calibri"/>
                          <a:ea typeface="ＭＳ Ｐゴシック"/>
                        </a:rPr>
                        <a:t>Moulage</a:t>
                      </a:r>
                      <a:r>
                        <a:rPr lang="fr-FR" sz="1800" smtClean="0">
                          <a:solidFill>
                            <a:srgbClr val="28288A"/>
                          </a:solidFill>
                          <a:latin typeface="Calibri"/>
                        </a:rPr>
                        <a:t> </a:t>
                      </a:r>
                      <a:r>
                        <a:rPr lang="fr-FR" sz="1800" b="0" i="0" u="none" baseline="0" smtClean="0">
                          <a:solidFill>
                            <a:srgbClr val="28288A"/>
                          </a:solidFill>
                          <a:effectLst/>
                          <a:latin typeface="Calibri"/>
                          <a:ea typeface="ＭＳ Ｐゴシック"/>
                        </a:rPr>
                        <a:t>en</a:t>
                      </a:r>
                      <a:r>
                        <a:rPr lang="fr-FR" sz="1800" smtClean="0">
                          <a:solidFill>
                            <a:srgbClr val="28288A"/>
                          </a:solidFill>
                          <a:latin typeface="Calibri"/>
                        </a:rPr>
                        <a:t> </a:t>
                      </a:r>
                      <a:r>
                        <a:rPr lang="fr-FR" sz="1800" b="0" i="0" u="none" baseline="0" smtClean="0">
                          <a:solidFill>
                            <a:srgbClr val="28288A"/>
                          </a:solidFill>
                          <a:effectLst/>
                          <a:latin typeface="Calibri"/>
                          <a:ea typeface="ＭＳ Ｐゴシック"/>
                        </a:rPr>
                        <a:t>sable</a:t>
                      </a:r>
                      <a:r>
                        <a:rPr lang="fr-FR" sz="1800" smtClean="0">
                          <a:solidFill>
                            <a:srgbClr val="28288A"/>
                          </a:solidFill>
                          <a:latin typeface="Calibri"/>
                        </a:rPr>
                        <a:t> </a:t>
                      </a:r>
                      <a:r>
                        <a:rPr lang="fr-FR" sz="1800" b="0" i="0" u="none" baseline="0" smtClean="0">
                          <a:solidFill>
                            <a:srgbClr val="28288A"/>
                          </a:solidFill>
                          <a:effectLst/>
                          <a:latin typeface="Calibri"/>
                          <a:ea typeface="ＭＳ Ｐゴシック"/>
                        </a:rPr>
                        <a:t>à</a:t>
                      </a:r>
                      <a:r>
                        <a:rPr lang="fr-FR" sz="1800" smtClean="0">
                          <a:solidFill>
                            <a:srgbClr val="28288A"/>
                          </a:solidFill>
                          <a:latin typeface="Calibri"/>
                        </a:rPr>
                        <a:t> </a:t>
                      </a:r>
                      <a:r>
                        <a:rPr lang="fr-FR" sz="1800" b="0" i="0" u="none" baseline="0" smtClean="0">
                          <a:solidFill>
                            <a:srgbClr val="28288A"/>
                          </a:solidFill>
                          <a:effectLst/>
                          <a:latin typeface="Calibri"/>
                          <a:ea typeface="ＭＳ Ｐゴシック"/>
                        </a:rPr>
                        <a:t>la</a:t>
                      </a:r>
                      <a:r>
                        <a:rPr lang="fr-FR" sz="1800" smtClean="0">
                          <a:solidFill>
                            <a:srgbClr val="28288A"/>
                          </a:solidFill>
                          <a:latin typeface="Calibri"/>
                        </a:rPr>
                        <a:t> </a:t>
                      </a:r>
                      <a:r>
                        <a:rPr lang="fr-FR" sz="1800" b="0" i="0" u="none" baseline="0" smtClean="0">
                          <a:solidFill>
                            <a:srgbClr val="28288A"/>
                          </a:solidFill>
                          <a:effectLst/>
                          <a:latin typeface="Calibri"/>
                          <a:ea typeface="ＭＳ Ｐゴシック"/>
                        </a:rPr>
                        <a:t>machine</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Fraisage</a:t>
                      </a:r>
                      <a:r>
                        <a:rPr lang="en-US" sz="2000" b="0" i="0" u="none" baseline="0" smtClean="0">
                          <a:solidFill>
                            <a:srgbClr val="000000"/>
                          </a:solidFill>
                          <a:effectLst/>
                          <a:latin typeface="Arial"/>
                          <a:ea typeface="ＭＳ Ｐゴシック"/>
                        </a:rPr>
                        <a:t>.</a:t>
                      </a:r>
                      <a:endParaRPr lang="en-US" sz="2000" b="0" i="0" u="none" baseline="0" dirty="0">
                        <a:solidFill>
                          <a:srgbClr val="000000"/>
                        </a:solidFill>
                        <a:effectLst/>
                        <a:latin typeface="Arial"/>
                        <a:ea typeface="ＭＳ Ｐゴシック"/>
                      </a:endParaRPr>
                    </a:p>
                  </a:txBody>
                  <a:tcPr/>
                </a:tc>
                <a:tc>
                  <a:txBody>
                    <a:bodyPr/>
                    <a:lstStyle/>
                    <a:p>
                      <a:r>
                        <a:rPr lang="en-US" sz="1800" b="0" i="0" u="none" baseline="0" smtClean="0">
                          <a:solidFill>
                            <a:srgbClr val="28288A"/>
                          </a:solidFill>
                          <a:effectLst/>
                          <a:latin typeface="Calibri"/>
                          <a:ea typeface="ＭＳ Ｐゴシック"/>
                        </a:rPr>
                        <a:t>Tournage</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z="2500" smtClean="0"/>
              <a:t>Saisir la région de fabrication</a:t>
            </a:r>
            <a:endParaRPr lang="en-US" sz="2500" dirty="0"/>
          </a:p>
        </p:txBody>
      </p:sp>
      <p:sp>
        <p:nvSpPr>
          <p:cNvPr id="3" name="Content Placeholder 2"/>
          <p:cNvSpPr>
            <a:spLocks noGrp="1"/>
          </p:cNvSpPr>
          <p:nvPr>
            <p:ph idx="1"/>
          </p:nvPr>
        </p:nvSpPr>
        <p:spPr>
          <a:xfrm>
            <a:off x="688028" y="1281346"/>
            <a:ext cx="6017572" cy="4525963"/>
          </a:xfrm>
        </p:spPr>
        <p:txBody>
          <a:bodyPr>
            <a:normAutofit fontScale="85000" lnSpcReduction="20000"/>
          </a:bodyPr>
          <a:lstStyle/>
          <a:p>
            <a:r>
              <a:rPr lang="fr-FR" smtClean="0"/>
              <a:t>Chaque région fait appel à une combinaison différente de méthodes pour produire de l'énergie. L'impact d'un kWh varie donc d'une région à l'autre. Quelques exemples de méthodes :</a:t>
            </a:r>
            <a:endParaRPr lang="en-US" dirty="0" smtClean="0"/>
          </a:p>
          <a:p>
            <a:pPr lvl="1"/>
            <a:r>
              <a:rPr lang="en-US" sz="2100" smtClean="0"/>
              <a:t>Combustibles fossiles</a:t>
            </a:r>
            <a:endParaRPr lang="en-US" sz="2100" dirty="0" smtClean="0"/>
          </a:p>
          <a:p>
            <a:pPr lvl="1"/>
            <a:r>
              <a:rPr lang="en-US" sz="2100" smtClean="0"/>
              <a:t>Énergie nucléaire</a:t>
            </a:r>
            <a:endParaRPr lang="en-US" sz="2100" dirty="0" smtClean="0"/>
          </a:p>
          <a:p>
            <a:pPr lvl="1"/>
            <a:r>
              <a:rPr lang="en-US" sz="2100" smtClean="0"/>
              <a:t>Énergie hydro-électrique</a:t>
            </a:r>
            <a:endParaRPr lang="en-US" sz="2100" dirty="0" smtClean="0"/>
          </a:p>
          <a:p>
            <a:r>
              <a:rPr lang="fr-FR" smtClean="0"/>
              <a:t>Détermine les ressources consommées par les processus de fabrication dans cette région</a:t>
            </a:r>
            <a:endParaRPr lang="en-US" dirty="0" smtClean="0"/>
          </a:p>
          <a:p>
            <a:r>
              <a:rPr lang="fr-FR" smtClean="0"/>
              <a:t>Choix en matière de régions</a:t>
            </a:r>
            <a:r>
              <a:rPr lang="fr-FR" sz="2200" b="0" smtClean="0">
                <a:solidFill>
                  <a:srgbClr val="000000"/>
                </a:solidFill>
              </a:rPr>
              <a:t>.</a:t>
            </a:r>
            <a:endParaRPr lang="en-US" sz="2200" b="0" dirty="0" smtClean="0">
              <a:solidFill>
                <a:srgbClr val="000000"/>
              </a:solidFill>
            </a:endParaRPr>
          </a:p>
          <a:p>
            <a:pPr lvl="1"/>
            <a:r>
              <a:rPr lang="en-US" sz="2100" smtClean="0"/>
              <a:t>Asie</a:t>
            </a:r>
            <a:endParaRPr lang="en-US" sz="2100" dirty="0" smtClean="0"/>
          </a:p>
          <a:p>
            <a:pPr lvl="1"/>
            <a:r>
              <a:rPr lang="en-US" sz="2100" smtClean="0"/>
              <a:t>Europe</a:t>
            </a:r>
            <a:endParaRPr lang="en-US" sz="2100" dirty="0" smtClean="0"/>
          </a:p>
          <a:p>
            <a:pPr lvl="1"/>
            <a:r>
              <a:rPr lang="en-US" sz="2100" smtClean="0"/>
              <a:t>Amérique du Nord</a:t>
            </a:r>
            <a:endParaRPr lang="en-US" sz="2100" dirty="0" smtClean="0"/>
          </a:p>
          <a:p>
            <a:pPr lvl="1"/>
            <a:r>
              <a:rPr lang="en-US" sz="2100" smtClean="0"/>
              <a:t>Japon</a:t>
            </a:r>
            <a:endParaRPr lang="en-US" sz="2100"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z="2500" smtClean="0"/>
              <a:t>Saisir le mode de transport et la région d'utilisation</a:t>
            </a:r>
            <a:endParaRPr lang="en-US" sz="2500" dirty="0"/>
          </a:p>
        </p:txBody>
      </p:sp>
      <p:sp>
        <p:nvSpPr>
          <p:cNvPr id="3" name="Content Placeholder 2"/>
          <p:cNvSpPr>
            <a:spLocks noGrp="1"/>
          </p:cNvSpPr>
          <p:nvPr>
            <p:ph idx="1"/>
          </p:nvPr>
        </p:nvSpPr>
        <p:spPr>
          <a:xfrm>
            <a:off x="688028" y="1281346"/>
            <a:ext cx="6017572" cy="4525963"/>
          </a:xfrm>
        </p:spPr>
        <p:txBody>
          <a:bodyPr>
            <a:normAutofit fontScale="92500" lnSpcReduction="10000"/>
          </a:bodyPr>
          <a:lstStyle/>
          <a:p>
            <a:r>
              <a:rPr lang="fr-FR" smtClean="0"/>
              <a:t>Détermine les sources d'énergie consommées lors de la phase d'utilisation du produit (si applicable) et la destination du produit lorsqu'il arrive en fin de vie.</a:t>
            </a:r>
            <a:r>
              <a:rPr lang="en-US" smtClean="0"/>
              <a:t>  </a:t>
            </a:r>
            <a:endParaRPr lang="en-US" dirty="0" smtClean="0"/>
          </a:p>
          <a:p>
            <a:pPr lvl="1"/>
            <a:r>
              <a:rPr lang="en-US" smtClean="0"/>
              <a:t>Asie</a:t>
            </a:r>
            <a:endParaRPr lang="en-US" dirty="0" smtClean="0"/>
          </a:p>
          <a:p>
            <a:pPr lvl="1"/>
            <a:r>
              <a:rPr lang="en-US" smtClean="0"/>
              <a:t>Europe</a:t>
            </a:r>
            <a:endParaRPr lang="en-US" dirty="0" smtClean="0"/>
          </a:p>
          <a:p>
            <a:pPr lvl="1"/>
            <a:r>
              <a:rPr lang="en-US" smtClean="0"/>
              <a:t>Amérique du Nord</a:t>
            </a:r>
            <a:endParaRPr lang="en-US" dirty="0" smtClean="0"/>
          </a:p>
          <a:p>
            <a:pPr lvl="1"/>
            <a:r>
              <a:rPr lang="en-US" smtClean="0"/>
              <a:t>Japon</a:t>
            </a:r>
            <a:endParaRPr lang="en-US" dirty="0" smtClean="0"/>
          </a:p>
          <a:p>
            <a:r>
              <a:rPr lang="fr-FR" smtClean="0"/>
              <a:t>Évalue les impacts environnementaux associés au transport du produit depuis son lieu de fabrication vers son lieu d'utilisation.</a:t>
            </a:r>
            <a:endParaRPr lang="en-US"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calcule l'impact environnemental</a:t>
            </a:r>
            <a:endParaRPr lang="en-US" sz="2500" dirty="0"/>
          </a:p>
        </p:txBody>
      </p:sp>
      <p:sp>
        <p:nvSpPr>
          <p:cNvPr id="3" name="Content Placeholder 2"/>
          <p:cNvSpPr>
            <a:spLocks noGrp="1"/>
          </p:cNvSpPr>
          <p:nvPr>
            <p:ph idx="1"/>
          </p:nvPr>
        </p:nvSpPr>
        <p:spPr>
          <a:xfrm>
            <a:off x="688028" y="1281346"/>
            <a:ext cx="3579172" cy="4525963"/>
          </a:xfrm>
        </p:spPr>
        <p:txBody>
          <a:bodyPr>
            <a:normAutofit fontScale="92500" lnSpcReduction="20000"/>
          </a:bodyPr>
          <a:lstStyle/>
          <a:p>
            <a:r>
              <a:rPr lang="en-US" smtClean="0"/>
              <a:t>Paramètres</a:t>
            </a:r>
            <a:endParaRPr lang="en-US" dirty="0" smtClean="0"/>
          </a:p>
          <a:p>
            <a:pPr lvl="1"/>
            <a:r>
              <a:rPr lang="en-US" smtClean="0">
                <a:solidFill>
                  <a:srgbClr val="000000"/>
                </a:solidFill>
              </a:rPr>
              <a:t>Empreinte</a:t>
            </a:r>
            <a:r>
              <a:rPr lang="en-US" b="1" smtClean="0"/>
              <a:t> carbone</a:t>
            </a:r>
            <a:endParaRPr lang="en-US" b="1" dirty="0" smtClean="0"/>
          </a:p>
          <a:p>
            <a:pPr lvl="1"/>
            <a:r>
              <a:rPr lang="en-US" smtClean="0">
                <a:solidFill>
                  <a:srgbClr val="000000"/>
                </a:solidFill>
              </a:rPr>
              <a:t>Acidification</a:t>
            </a:r>
            <a:r>
              <a:rPr lang="en-US" b="1" smtClean="0"/>
              <a:t> </a:t>
            </a:r>
            <a:r>
              <a:rPr lang="en-US" smtClean="0">
                <a:solidFill>
                  <a:srgbClr val="000000"/>
                </a:solidFill>
              </a:rPr>
              <a:t>de</a:t>
            </a:r>
            <a:r>
              <a:rPr lang="en-US" b="1" smtClean="0"/>
              <a:t> </a:t>
            </a:r>
            <a:r>
              <a:rPr lang="en-US" smtClean="0">
                <a:solidFill>
                  <a:srgbClr val="000000"/>
                </a:solidFill>
              </a:rPr>
              <a:t>l'</a:t>
            </a:r>
            <a:r>
              <a:rPr lang="en-US" b="1" smtClean="0"/>
              <a:t>atmosphère</a:t>
            </a:r>
            <a:endParaRPr lang="en-US" b="1" dirty="0" smtClean="0"/>
          </a:p>
          <a:p>
            <a:pPr lvl="1"/>
            <a:r>
              <a:rPr lang="en-US" smtClean="0">
                <a:solidFill>
                  <a:srgbClr val="000000"/>
                </a:solidFill>
              </a:rPr>
              <a:t>Eutrophisation</a:t>
            </a:r>
            <a:r>
              <a:rPr lang="en-US" b="1" smtClean="0"/>
              <a:t> </a:t>
            </a:r>
            <a:r>
              <a:rPr lang="en-US" smtClean="0">
                <a:solidFill>
                  <a:srgbClr val="000000"/>
                </a:solidFill>
              </a:rPr>
              <a:t>de</a:t>
            </a:r>
            <a:r>
              <a:rPr lang="en-US" b="1" smtClean="0"/>
              <a:t> </a:t>
            </a:r>
            <a:r>
              <a:rPr lang="en-US" smtClean="0">
                <a:solidFill>
                  <a:srgbClr val="000000"/>
                </a:solidFill>
              </a:rPr>
              <a:t>l'</a:t>
            </a:r>
            <a:r>
              <a:rPr lang="en-US" b="1" smtClean="0"/>
              <a:t>eau</a:t>
            </a:r>
            <a:endParaRPr lang="en-US" b="1" dirty="0" smtClean="0"/>
          </a:p>
          <a:p>
            <a:pPr lvl="1"/>
            <a:r>
              <a:rPr lang="en-US" smtClean="0">
                <a:solidFill>
                  <a:srgbClr val="000000"/>
                </a:solidFill>
              </a:rPr>
              <a:t>Consommation</a:t>
            </a:r>
            <a:r>
              <a:rPr lang="en-US" b="1" smtClean="0"/>
              <a:t> </a:t>
            </a:r>
            <a:r>
              <a:rPr lang="en-US" smtClean="0">
                <a:solidFill>
                  <a:srgbClr val="000000"/>
                </a:solidFill>
              </a:rPr>
              <a:t>d'</a:t>
            </a:r>
            <a:r>
              <a:rPr lang="en-US" b="1" smtClean="0"/>
              <a:t>énergie</a:t>
            </a:r>
            <a:endParaRPr lang="en-US" b="1" dirty="0" smtClean="0"/>
          </a:p>
          <a:p>
            <a:r>
              <a:rPr lang="en-US" smtClean="0"/>
              <a:t>Pourcentage du facteur</a:t>
            </a:r>
            <a:endParaRPr lang="en-US" dirty="0" smtClean="0"/>
          </a:p>
          <a:p>
            <a:pPr lvl="1"/>
            <a:r>
              <a:rPr lang="en-US" smtClean="0"/>
              <a:t>Matériau</a:t>
            </a:r>
            <a:endParaRPr lang="en-US" dirty="0" smtClean="0"/>
          </a:p>
          <a:p>
            <a:pPr lvl="1"/>
            <a:r>
              <a:rPr lang="en-US" smtClean="0"/>
              <a:t>Fabrication</a:t>
            </a:r>
            <a:endParaRPr lang="en-US" dirty="0" smtClean="0"/>
          </a:p>
          <a:p>
            <a:pPr lvl="1"/>
            <a:r>
              <a:rPr lang="en-US" smtClean="0"/>
              <a:t>Régions d'utilisation</a:t>
            </a:r>
            <a:endParaRPr lang="en-US" dirty="0" smtClean="0"/>
          </a:p>
          <a:p>
            <a:pPr lvl="1"/>
            <a:r>
              <a:rPr lang="en-US" smtClean="0"/>
              <a:t>Fin de vie </a:t>
            </a:r>
            <a:endParaRPr lang="en-US" dirty="0" smtClean="0"/>
          </a:p>
          <a:p>
            <a:r>
              <a:rPr lang="fr-FR" smtClean="0"/>
              <a:t>Définition des données de référence</a:t>
            </a:r>
            <a:endParaRPr lang="en-US" dirty="0"/>
          </a:p>
        </p:txBody>
      </p:sp>
      <p:pic>
        <p:nvPicPr>
          <p:cNvPr id="8" name="Picture 7" descr="SustainabilityXpress-Dashboard.tif"/>
          <p:cNvPicPr>
            <a:picLocks noChangeAspect="1"/>
          </p:cNvPicPr>
          <p:nvPr/>
        </p:nvPicPr>
        <p:blipFill>
          <a:blip r:embed="rId3" cstate="print"/>
          <a:stretch>
            <a:fillRect/>
          </a:stretch>
        </p:blipFill>
        <p:spPr>
          <a:xfrm>
            <a:off x="4724400" y="1447800"/>
            <a:ext cx="3581400" cy="4191000"/>
          </a:xfrm>
          <a:prstGeom prst="rect">
            <a:avLst/>
          </a:prstGeom>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63525"/>
            <a:ext cx="8458200" cy="457200"/>
          </a:xfrm>
        </p:spPr>
        <p:txBody>
          <a:bodyPr rtlCol="0">
            <a:normAutofit fontScale="90000"/>
          </a:bodyPr>
          <a:lstStyle/>
          <a:p>
            <a:pPr fontAlgn="auto">
              <a:spcAft>
                <a:spcPts val="0"/>
              </a:spcAft>
              <a:defRPr/>
            </a:pPr>
            <a:r>
              <a:rPr lang="en-US" sz="2500" smtClean="0"/>
              <a:t>Qu'est-ce que l'ingénierie</a:t>
            </a:r>
            <a:r>
              <a:rPr lang="en-US" sz="2500" smtClean="0">
                <a:solidFill>
                  <a:srgbClr val="3A5A10"/>
                </a:solidFill>
              </a:rPr>
              <a:t> </a:t>
            </a:r>
            <a:r>
              <a:rPr lang="en-US" sz="2500" smtClean="0"/>
              <a:t>durable ?</a:t>
            </a:r>
            <a:endParaRPr lang="en-US" sz="2500" dirty="0"/>
          </a:p>
        </p:txBody>
      </p:sp>
      <p:sp>
        <p:nvSpPr>
          <p:cNvPr id="3" name="Content Placeholder 2"/>
          <p:cNvSpPr>
            <a:spLocks noGrp="1"/>
          </p:cNvSpPr>
          <p:nvPr>
            <p:ph idx="1"/>
          </p:nvPr>
        </p:nvSpPr>
        <p:spPr>
          <a:xfrm>
            <a:off x="688028" y="1281346"/>
            <a:ext cx="7922572" cy="4525963"/>
          </a:xfrm>
        </p:spPr>
        <p:txBody>
          <a:bodyPr rtlCol="0">
            <a:normAutofit fontScale="92500" lnSpcReduction="10000"/>
          </a:bodyPr>
          <a:lstStyle/>
          <a:p>
            <a:pPr fontAlgn="auto">
              <a:spcAft>
                <a:spcPts val="0"/>
              </a:spcAft>
              <a:defRPr/>
            </a:pPr>
            <a:r>
              <a:rPr lang="fr-FR" sz="2800" kern="1200" smtClean="0">
                <a:solidFill>
                  <a:srgbClr val="006600"/>
                </a:solidFill>
                <a:latin typeface="Arial Rounded MT Bold"/>
              </a:rPr>
              <a:t>L'ingénierie</a:t>
            </a:r>
            <a:r>
              <a:rPr lang="fr-FR" kern="1200" smtClean="0">
                <a:latin typeface="Arial Rounded MT Bold" pitchFamily="34" charset="0"/>
              </a:rPr>
              <a:t> </a:t>
            </a:r>
            <a:r>
              <a:rPr lang="fr-FR" sz="2800" kern="1200" smtClean="0">
                <a:solidFill>
                  <a:srgbClr val="006600"/>
                </a:solidFill>
                <a:latin typeface="Arial Rounded MT Bold"/>
              </a:rPr>
              <a:t>durable</a:t>
            </a:r>
            <a:r>
              <a:rPr lang="fr-FR" kern="1200" smtClean="0">
                <a:latin typeface="Arial Rounded MT Bold" pitchFamily="34" charset="0"/>
              </a:rPr>
              <a:t> </a:t>
            </a:r>
            <a:r>
              <a:rPr lang="fr-FR" kern="1200" smtClean="0"/>
              <a:t>vise</a:t>
            </a:r>
            <a:r>
              <a:rPr lang="fr-FR" kern="1200" smtClean="0">
                <a:latin typeface="Arial Rounded MT Bold" pitchFamily="34" charset="0"/>
              </a:rPr>
              <a:t> </a:t>
            </a:r>
            <a:r>
              <a:rPr lang="fr-FR" kern="1200" smtClean="0"/>
              <a:t>à</a:t>
            </a:r>
            <a:r>
              <a:rPr lang="fr-FR" kern="1200" smtClean="0">
                <a:latin typeface="Arial Rounded MT Bold" pitchFamily="34" charset="0"/>
              </a:rPr>
              <a:t> </a:t>
            </a:r>
            <a:r>
              <a:rPr lang="fr-FR" kern="1200" smtClean="0"/>
              <a:t>intégrer</a:t>
            </a:r>
            <a:r>
              <a:rPr lang="fr-FR" kern="1200" smtClean="0">
                <a:latin typeface="Arial Rounded MT Bold" pitchFamily="34" charset="0"/>
              </a:rPr>
              <a:t> </a:t>
            </a:r>
            <a:r>
              <a:rPr lang="fr-FR" kern="1200" smtClean="0"/>
              <a:t>les</a:t>
            </a:r>
            <a:r>
              <a:rPr lang="fr-FR" kern="1200" smtClean="0">
                <a:latin typeface="Arial Rounded MT Bold" pitchFamily="34" charset="0"/>
              </a:rPr>
              <a:t> </a:t>
            </a:r>
            <a:r>
              <a:rPr lang="fr-FR" kern="1200" smtClean="0"/>
              <a:t>composantes</a:t>
            </a:r>
            <a:r>
              <a:rPr lang="fr-FR" kern="1200" smtClean="0">
                <a:latin typeface="Arial Rounded MT Bold" pitchFamily="34" charset="0"/>
              </a:rPr>
              <a:t> </a:t>
            </a:r>
            <a:r>
              <a:rPr lang="fr-FR" kern="1200" smtClean="0">
                <a:solidFill>
                  <a:srgbClr val="74B31F"/>
                </a:solidFill>
              </a:rPr>
              <a:t>sociales</a:t>
            </a:r>
            <a:r>
              <a:rPr lang="fr-FR" kern="1200" smtClean="0"/>
              <a:t>,</a:t>
            </a:r>
            <a:r>
              <a:rPr lang="fr-FR" kern="1200" smtClean="0">
                <a:latin typeface="Arial Rounded MT Bold" pitchFamily="34" charset="0"/>
              </a:rPr>
              <a:t> </a:t>
            </a:r>
            <a:r>
              <a:rPr lang="fr-FR" kern="1200" smtClean="0">
                <a:solidFill>
                  <a:srgbClr val="74B31F"/>
                </a:solidFill>
              </a:rPr>
              <a:t>environnementales</a:t>
            </a:r>
            <a:r>
              <a:rPr lang="fr-FR" kern="1200" smtClean="0">
                <a:latin typeface="Arial Rounded MT Bold" pitchFamily="34" charset="0"/>
              </a:rPr>
              <a:t> </a:t>
            </a:r>
            <a:r>
              <a:rPr lang="fr-FR" kern="1200" smtClean="0"/>
              <a:t>et</a:t>
            </a:r>
            <a:r>
              <a:rPr lang="fr-FR" kern="1200" smtClean="0">
                <a:latin typeface="Arial Rounded MT Bold" pitchFamily="34" charset="0"/>
              </a:rPr>
              <a:t> </a:t>
            </a:r>
            <a:r>
              <a:rPr lang="fr-FR" kern="1200" smtClean="0">
                <a:solidFill>
                  <a:srgbClr val="74B31F"/>
                </a:solidFill>
              </a:rPr>
              <a:t>économiques</a:t>
            </a:r>
            <a:r>
              <a:rPr lang="fr-FR" kern="1200" smtClean="0">
                <a:latin typeface="Arial Rounded MT Bold" pitchFamily="34" charset="0"/>
              </a:rPr>
              <a:t> </a:t>
            </a:r>
            <a:r>
              <a:rPr lang="fr-FR" kern="1200" smtClean="0"/>
              <a:t>à</a:t>
            </a:r>
            <a:r>
              <a:rPr lang="fr-FR" kern="1200" smtClean="0">
                <a:latin typeface="Arial Rounded MT Bold" pitchFamily="34" charset="0"/>
              </a:rPr>
              <a:t> </a:t>
            </a:r>
            <a:r>
              <a:rPr lang="fr-FR" kern="1200" smtClean="0"/>
              <a:t>la</a:t>
            </a:r>
            <a:r>
              <a:rPr lang="fr-FR" kern="1200" smtClean="0">
                <a:latin typeface="Arial Rounded MT Bold" pitchFamily="34" charset="0"/>
              </a:rPr>
              <a:t> </a:t>
            </a:r>
            <a:r>
              <a:rPr lang="fr-FR" kern="1200" smtClean="0"/>
              <a:t>conception</a:t>
            </a:r>
            <a:r>
              <a:rPr lang="fr-FR" kern="1200" smtClean="0">
                <a:latin typeface="Arial Rounded MT Bold" pitchFamily="34" charset="0"/>
              </a:rPr>
              <a:t> </a:t>
            </a:r>
            <a:r>
              <a:rPr lang="fr-FR" kern="1200" smtClean="0"/>
              <a:t>d'un</a:t>
            </a:r>
            <a:r>
              <a:rPr lang="fr-FR" kern="1200" smtClean="0">
                <a:latin typeface="Arial Rounded MT Bold" pitchFamily="34" charset="0"/>
              </a:rPr>
              <a:t> </a:t>
            </a:r>
            <a:r>
              <a:rPr lang="fr-FR" kern="1200" smtClean="0"/>
              <a:t>produit</a:t>
            </a:r>
            <a:r>
              <a:rPr lang="fr-FR" kern="1200" smtClean="0">
                <a:latin typeface="Arial Rounded MT Bold" pitchFamily="34" charset="0"/>
              </a:rPr>
              <a:t> </a:t>
            </a:r>
            <a:r>
              <a:rPr lang="fr-FR" kern="1200" smtClean="0"/>
              <a:t>ou</a:t>
            </a:r>
            <a:r>
              <a:rPr lang="fr-FR" kern="1200" smtClean="0">
                <a:latin typeface="Arial Rounded MT Bold" pitchFamily="34" charset="0"/>
              </a:rPr>
              <a:t> </a:t>
            </a:r>
            <a:r>
              <a:rPr lang="fr-FR" kern="1200" smtClean="0"/>
              <a:t>d'un</a:t>
            </a:r>
            <a:r>
              <a:rPr lang="fr-FR" kern="1200" smtClean="0">
                <a:latin typeface="Arial Rounded MT Bold" pitchFamily="34" charset="0"/>
              </a:rPr>
              <a:t> </a:t>
            </a:r>
            <a:r>
              <a:rPr lang="fr-FR" kern="1200" smtClean="0"/>
              <a:t>processus.</a:t>
            </a:r>
            <a:endParaRPr lang="en-US" dirty="0" smtClean="0"/>
          </a:p>
          <a:p>
            <a:pPr fontAlgn="auto">
              <a:spcAft>
                <a:spcPts val="0"/>
              </a:spcAft>
              <a:defRPr/>
            </a:pPr>
            <a:r>
              <a:rPr lang="fr-FR" smtClean="0"/>
              <a:t>Bientôt, toutes les conceptions seront développées selon les principes de l'</a:t>
            </a:r>
            <a:r>
              <a:rPr lang="fr-FR" smtClean="0">
                <a:solidFill>
                  <a:srgbClr val="74B31F"/>
                </a:solidFill>
              </a:rPr>
              <a:t> </a:t>
            </a:r>
            <a:r>
              <a:rPr lang="fr-FR" sz="2800" smtClean="0">
                <a:solidFill>
                  <a:srgbClr val="006600"/>
                </a:solidFill>
                <a:latin typeface="Arial Rounded MT Bold"/>
              </a:rPr>
              <a:t>éco-conception.</a:t>
            </a:r>
            <a:endParaRPr lang="en-US" sz="2800" kern="1200" dirty="0" smtClean="0">
              <a:solidFill>
                <a:srgbClr val="006600"/>
              </a:solidFill>
              <a:latin typeface="Arial Rounded MT Bold"/>
            </a:endParaRPr>
          </a:p>
          <a:p>
            <a:pPr fontAlgn="auto">
              <a:spcAft>
                <a:spcPts val="0"/>
              </a:spcAft>
              <a:defRPr/>
            </a:pPr>
            <a:r>
              <a:rPr lang="fr-FR" sz="2800" kern="1200" smtClean="0">
                <a:solidFill>
                  <a:srgbClr val="006600"/>
                </a:solidFill>
                <a:latin typeface="Arial Rounded MT Bold"/>
              </a:rPr>
              <a:t>SolidWorks</a:t>
            </a:r>
            <a:r>
              <a:rPr lang="fr-FR" kern="1200" smtClean="0">
                <a:solidFill>
                  <a:srgbClr val="74B31F"/>
                </a:solidFill>
                <a:latin typeface="Arial Rounded MT Bold" pitchFamily="34" charset="0"/>
              </a:rPr>
              <a:t> </a:t>
            </a:r>
            <a:r>
              <a:rPr lang="fr-FR" sz="2800" kern="1200" smtClean="0">
                <a:solidFill>
                  <a:srgbClr val="006600"/>
                </a:solidFill>
                <a:latin typeface="Arial Rounded MT Bold"/>
              </a:rPr>
              <a:t>Sustainability</a:t>
            </a:r>
            <a:r>
              <a:rPr lang="fr-FR" kern="1200" smtClean="0">
                <a:solidFill>
                  <a:srgbClr val="74B31F"/>
                </a:solidFill>
                <a:latin typeface="Arial Rounded MT Bold" pitchFamily="34" charset="0"/>
              </a:rPr>
              <a:t> </a:t>
            </a:r>
            <a:r>
              <a:rPr lang="fr-FR" kern="1200" smtClean="0"/>
              <a:t>permet</a:t>
            </a:r>
            <a:r>
              <a:rPr lang="fr-FR" kern="1200" smtClean="0">
                <a:latin typeface="Arial Rounded MT Bold" pitchFamily="34" charset="0"/>
              </a:rPr>
              <a:t> </a:t>
            </a:r>
            <a:r>
              <a:rPr lang="fr-FR" kern="1200" smtClean="0"/>
              <a:t>aux</a:t>
            </a:r>
            <a:r>
              <a:rPr lang="fr-FR" kern="1200" smtClean="0">
                <a:latin typeface="Arial Rounded MT Bold" pitchFamily="34" charset="0"/>
              </a:rPr>
              <a:t> </a:t>
            </a:r>
            <a:r>
              <a:rPr lang="fr-FR" kern="1200" smtClean="0"/>
              <a:t>étudiants</a:t>
            </a:r>
            <a:r>
              <a:rPr lang="fr-FR" kern="1200" smtClean="0">
                <a:latin typeface="Arial Rounded MT Bold" pitchFamily="34" charset="0"/>
              </a:rPr>
              <a:t> </a:t>
            </a:r>
            <a:r>
              <a:rPr lang="fr-FR" kern="1200" smtClean="0"/>
              <a:t>de</a:t>
            </a:r>
            <a:r>
              <a:rPr lang="fr-FR" kern="1200" smtClean="0">
                <a:latin typeface="Arial Rounded MT Bold" pitchFamily="34" charset="0"/>
              </a:rPr>
              <a:t> </a:t>
            </a:r>
            <a:r>
              <a:rPr lang="fr-FR" kern="1200" smtClean="0"/>
              <a:t>tenir</a:t>
            </a:r>
            <a:r>
              <a:rPr lang="fr-FR" kern="1200" smtClean="0">
                <a:latin typeface="Arial Rounded MT Bold" pitchFamily="34" charset="0"/>
              </a:rPr>
              <a:t> </a:t>
            </a:r>
            <a:r>
              <a:rPr lang="fr-FR" kern="1200" smtClean="0"/>
              <a:t>compte</a:t>
            </a:r>
            <a:r>
              <a:rPr lang="fr-FR" kern="1200" smtClean="0">
                <a:latin typeface="Arial Rounded MT Bold" pitchFamily="34" charset="0"/>
              </a:rPr>
              <a:t> </a:t>
            </a:r>
            <a:r>
              <a:rPr lang="fr-FR" kern="1200" smtClean="0"/>
              <a:t>de</a:t>
            </a:r>
            <a:r>
              <a:rPr lang="fr-FR" kern="1200" smtClean="0">
                <a:latin typeface="Arial Rounded MT Bold" pitchFamily="34" charset="0"/>
              </a:rPr>
              <a:t> </a:t>
            </a:r>
            <a:r>
              <a:rPr lang="fr-FR" kern="1200" smtClean="0"/>
              <a:t>l'aspect</a:t>
            </a:r>
            <a:r>
              <a:rPr lang="fr-FR" kern="1200" smtClean="0">
                <a:latin typeface="Arial Rounded MT Bold" pitchFamily="34" charset="0"/>
              </a:rPr>
              <a:t> </a:t>
            </a:r>
            <a:r>
              <a:rPr lang="fr-FR" kern="1200" smtClean="0"/>
              <a:t>environnemental</a:t>
            </a:r>
            <a:r>
              <a:rPr lang="fr-FR" kern="1200" smtClean="0">
                <a:latin typeface="Arial Rounded MT Bold" pitchFamily="34" charset="0"/>
              </a:rPr>
              <a:t> </a:t>
            </a:r>
            <a:r>
              <a:rPr lang="fr-FR" kern="1200" smtClean="0"/>
              <a:t>lors</a:t>
            </a:r>
            <a:r>
              <a:rPr lang="fr-FR" kern="1200" smtClean="0">
                <a:latin typeface="Arial Rounded MT Bold" pitchFamily="34" charset="0"/>
              </a:rPr>
              <a:t> </a:t>
            </a:r>
            <a:r>
              <a:rPr lang="fr-FR" kern="1200" smtClean="0"/>
              <a:t>du</a:t>
            </a:r>
            <a:r>
              <a:rPr lang="fr-FR" kern="1200" smtClean="0">
                <a:latin typeface="Arial Rounded MT Bold" pitchFamily="34" charset="0"/>
              </a:rPr>
              <a:t> </a:t>
            </a:r>
            <a:r>
              <a:rPr lang="fr-FR" kern="1200" smtClean="0"/>
              <a:t>développement</a:t>
            </a:r>
            <a:r>
              <a:rPr lang="fr-FR" kern="1200" smtClean="0">
                <a:latin typeface="Arial Rounded MT Bold" pitchFamily="34" charset="0"/>
              </a:rPr>
              <a:t> </a:t>
            </a:r>
            <a:r>
              <a:rPr lang="fr-FR" kern="1200" smtClean="0"/>
              <a:t>de</a:t>
            </a:r>
            <a:r>
              <a:rPr lang="fr-FR" kern="1200" smtClean="0">
                <a:latin typeface="Arial Rounded MT Bold" pitchFamily="34" charset="0"/>
              </a:rPr>
              <a:t> </a:t>
            </a:r>
            <a:r>
              <a:rPr lang="fr-FR" kern="1200" smtClean="0"/>
              <a:t>leurs</a:t>
            </a:r>
            <a:r>
              <a:rPr lang="fr-FR" kern="1200" smtClean="0">
                <a:latin typeface="Arial Rounded MT Bold" pitchFamily="34" charset="0"/>
              </a:rPr>
              <a:t> </a:t>
            </a:r>
            <a:r>
              <a:rPr lang="fr-FR" kern="1200" smtClean="0"/>
              <a:t>conceptions.</a:t>
            </a:r>
            <a:r>
              <a:rPr lang="en-US" smtClean="0"/>
              <a:t> </a:t>
            </a:r>
            <a:endParaRPr lang="en-US" dirty="0" smtClean="0">
              <a:solidFill>
                <a:schemeClr val="accent4"/>
              </a:solidFill>
            </a:endParaRPr>
          </a:p>
          <a:p>
            <a:pPr fontAlgn="auto">
              <a:spcAft>
                <a:spcPts val="0"/>
              </a:spcAft>
              <a:defRPr/>
            </a:pPr>
            <a:r>
              <a:rPr lang="fr-FR" smtClean="0"/>
              <a:t>Les produits efficaces sont développés en intégrant directement l'</a:t>
            </a:r>
            <a:r>
              <a:rPr lang="fr-FR" sz="2800" smtClean="0">
                <a:solidFill>
                  <a:srgbClr val="006600"/>
                </a:solidFill>
                <a:latin typeface="Arial Rounded MT Bold"/>
              </a:rPr>
              <a:t>analyse du</a:t>
            </a:r>
            <a:r>
              <a:rPr lang="fr-FR" smtClean="0">
                <a:solidFill>
                  <a:srgbClr val="74B31F"/>
                </a:solidFill>
              </a:rPr>
              <a:t> </a:t>
            </a:r>
            <a:r>
              <a:rPr lang="fr-FR" sz="2800" smtClean="0">
                <a:solidFill>
                  <a:srgbClr val="006600"/>
                </a:solidFill>
                <a:latin typeface="Arial Rounded MT Bold"/>
              </a:rPr>
              <a:t>cycle</a:t>
            </a:r>
            <a:r>
              <a:rPr lang="fr-FR" smtClean="0">
                <a:solidFill>
                  <a:srgbClr val="74B31F"/>
                </a:solidFill>
              </a:rPr>
              <a:t> </a:t>
            </a:r>
            <a:r>
              <a:rPr lang="fr-FR" sz="2800" smtClean="0">
                <a:solidFill>
                  <a:srgbClr val="006600"/>
                </a:solidFill>
                <a:latin typeface="Arial Rounded MT Bold"/>
              </a:rPr>
              <a:t>de vie</a:t>
            </a:r>
            <a:r>
              <a:rPr lang="fr-FR" smtClean="0">
                <a:solidFill>
                  <a:srgbClr val="74B31F"/>
                </a:solidFill>
              </a:rPr>
              <a:t> </a:t>
            </a:r>
            <a:r>
              <a:rPr lang="fr-FR" smtClean="0"/>
              <a:t> dans le processus de conception d'ingénierie.</a:t>
            </a:r>
            <a:endParaRPr lang="en-US" dirty="0" smtClean="0"/>
          </a:p>
          <a:p>
            <a:pPr fontAlgn="auto">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458200" cy="457200"/>
          </a:xfrm>
        </p:spPr>
        <p:txBody>
          <a:bodyPr>
            <a:noAutofit/>
          </a:bodyPr>
          <a:lstStyle/>
          <a:p>
            <a:pPr>
              <a:lnSpc>
                <a:spcPts val="2200"/>
              </a:lnSpc>
            </a:pPr>
            <a:r>
              <a:rPr lang="fr-FR" sz="2200" dirty="0" smtClean="0"/>
              <a:t>Identification de matériaux similaires en fonction des propriétés des matériaux</a:t>
            </a:r>
            <a:endParaRPr lang="en-US" sz="2200" dirty="0"/>
          </a:p>
        </p:txBody>
      </p:sp>
      <p:sp>
        <p:nvSpPr>
          <p:cNvPr id="3" name="Content Placeholder 2"/>
          <p:cNvSpPr>
            <a:spLocks noGrp="1"/>
          </p:cNvSpPr>
          <p:nvPr>
            <p:ph idx="1"/>
          </p:nvPr>
        </p:nvSpPr>
        <p:spPr>
          <a:xfrm>
            <a:off x="688028" y="1281346"/>
            <a:ext cx="5026972" cy="4525963"/>
          </a:xfrm>
        </p:spPr>
        <p:txBody>
          <a:bodyPr>
            <a:normAutofit/>
          </a:bodyPr>
          <a:lstStyle/>
          <a:p>
            <a:r>
              <a:rPr lang="en-US" smtClean="0"/>
              <a:t>Expansion thermique</a:t>
            </a:r>
            <a:endParaRPr lang="en-US" dirty="0" smtClean="0"/>
          </a:p>
          <a:p>
            <a:r>
              <a:rPr lang="en-US" smtClean="0"/>
              <a:t>Chaleur spécifique</a:t>
            </a:r>
            <a:endParaRPr lang="en-US" dirty="0" smtClean="0"/>
          </a:p>
          <a:p>
            <a:r>
              <a:rPr lang="en-US" smtClean="0"/>
              <a:t>Densité</a:t>
            </a:r>
            <a:endParaRPr lang="en-US" dirty="0" smtClean="0"/>
          </a:p>
          <a:p>
            <a:r>
              <a:rPr lang="en-US" smtClean="0"/>
              <a:t>Module d'élasticité</a:t>
            </a:r>
            <a:endParaRPr lang="en-US" dirty="0" smtClean="0"/>
          </a:p>
          <a:p>
            <a:r>
              <a:rPr lang="en-US" smtClean="0"/>
              <a:t>Module de cisaillement</a:t>
            </a:r>
            <a:endParaRPr lang="en-US" dirty="0" smtClean="0"/>
          </a:p>
          <a:p>
            <a:r>
              <a:rPr lang="en-US" smtClean="0"/>
              <a:t>Conductivité thermique</a:t>
            </a:r>
            <a:endParaRPr lang="en-US" dirty="0" smtClean="0"/>
          </a:p>
          <a:p>
            <a:r>
              <a:rPr lang="en-US" smtClean="0"/>
              <a:t>Coefficient de Poisson</a:t>
            </a:r>
            <a:endParaRPr lang="en-US" dirty="0" smtClean="0"/>
          </a:p>
          <a:p>
            <a:r>
              <a:rPr lang="en-US" smtClean="0"/>
              <a:t>Limite de traction</a:t>
            </a:r>
            <a:endParaRPr lang="en-US" dirty="0" smtClean="0"/>
          </a:p>
          <a:p>
            <a:r>
              <a:rPr lang="en-US" smtClean="0"/>
              <a:t>Limite d'élasticité</a:t>
            </a:r>
            <a:endParaRPr lang="en-US" dirty="0" smtClean="0"/>
          </a:p>
        </p:txBody>
      </p:sp>
      <p:pic>
        <p:nvPicPr>
          <p:cNvPr id="1027" name="Picture 3"/>
          <p:cNvPicPr>
            <a:picLocks noChangeAspect="1" noChangeArrowheads="1"/>
          </p:cNvPicPr>
          <p:nvPr/>
        </p:nvPicPr>
        <p:blipFill>
          <a:blip r:embed="rId3" cstate="print"/>
          <a:srcRect l="1639" t="5796" r="1639"/>
          <a:stretch>
            <a:fillRect/>
          </a:stretch>
        </p:blipFill>
        <p:spPr bwMode="auto">
          <a:xfrm>
            <a:off x="4632874" y="1447801"/>
            <a:ext cx="4358726"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mtClean="0"/>
              <a:t>Définitions des propriétés de matériau</a:t>
            </a:r>
            <a:r>
              <a:rPr lang="en-US" smtClean="0"/>
              <a:t> </a:t>
            </a:r>
            <a:endParaRPr lang="en-US" dirty="0"/>
          </a:p>
        </p:txBody>
      </p:sp>
      <p:sp>
        <p:nvSpPr>
          <p:cNvPr id="3" name="Content Placeholder 2"/>
          <p:cNvSpPr>
            <a:spLocks noGrp="1"/>
          </p:cNvSpPr>
          <p:nvPr>
            <p:ph idx="1"/>
          </p:nvPr>
        </p:nvSpPr>
        <p:spPr>
          <a:xfrm>
            <a:off x="688028" y="1281346"/>
            <a:ext cx="7846372" cy="4525963"/>
          </a:xfrm>
        </p:spPr>
        <p:txBody>
          <a:bodyPr>
            <a:normAutofit fontScale="47500" lnSpcReduction="20000"/>
          </a:bodyPr>
          <a:lstStyle/>
          <a:p>
            <a:r>
              <a:rPr lang="fr-FR" sz="2300" smtClean="0"/>
              <a:t>Expansion thermique </a:t>
            </a:r>
            <a:r>
              <a:rPr lang="fr-FR" sz="2300" b="0" smtClean="0"/>
              <a:t>:</a:t>
            </a:r>
            <a:r>
              <a:rPr lang="fr-FR" sz="2300" smtClean="0"/>
              <a:t> </a:t>
            </a:r>
            <a:r>
              <a:rPr lang="fr-FR" sz="2300" b="0" smtClean="0"/>
              <a:t>variation</a:t>
            </a:r>
            <a:r>
              <a:rPr lang="fr-FR" sz="2300" smtClean="0"/>
              <a:t> </a:t>
            </a:r>
            <a:r>
              <a:rPr lang="fr-FR" sz="2300" b="0" smtClean="0"/>
              <a:t>de</a:t>
            </a:r>
            <a:r>
              <a:rPr lang="fr-FR" sz="2300" smtClean="0"/>
              <a:t> </a:t>
            </a:r>
            <a:r>
              <a:rPr lang="fr-FR" sz="2300" b="0" smtClean="0"/>
              <a:t>longueur,</a:t>
            </a:r>
            <a:r>
              <a:rPr lang="fr-FR" sz="2300" smtClean="0"/>
              <a:t> </a:t>
            </a:r>
            <a:r>
              <a:rPr lang="fr-FR" sz="2300" b="0" smtClean="0"/>
              <a:t>par</a:t>
            </a:r>
            <a:r>
              <a:rPr lang="fr-FR" sz="2300" smtClean="0"/>
              <a:t> </a:t>
            </a:r>
            <a:r>
              <a:rPr lang="fr-FR" sz="2300" b="0" smtClean="0"/>
              <a:t>unité</a:t>
            </a:r>
            <a:r>
              <a:rPr lang="fr-FR" sz="2300" smtClean="0"/>
              <a:t> </a:t>
            </a:r>
            <a:r>
              <a:rPr lang="fr-FR" sz="2300" b="0" smtClean="0"/>
              <a:t>de</a:t>
            </a:r>
            <a:r>
              <a:rPr lang="fr-FR" sz="2300" smtClean="0"/>
              <a:t> </a:t>
            </a:r>
            <a:r>
              <a:rPr lang="fr-FR" sz="2300" b="0" smtClean="0"/>
              <a:t>longueur,</a:t>
            </a:r>
            <a:r>
              <a:rPr lang="fr-FR" sz="2300" smtClean="0"/>
              <a:t> </a:t>
            </a:r>
            <a:r>
              <a:rPr lang="fr-FR" sz="2300" b="0" smtClean="0"/>
              <a:t>sous</a:t>
            </a:r>
            <a:r>
              <a:rPr lang="fr-FR" sz="2300" smtClean="0"/>
              <a:t> </a:t>
            </a:r>
            <a:r>
              <a:rPr lang="fr-FR" sz="2300" b="0" smtClean="0"/>
              <a:t>l'effet</a:t>
            </a:r>
            <a:r>
              <a:rPr lang="fr-FR" sz="2300" smtClean="0"/>
              <a:t> </a:t>
            </a:r>
            <a:r>
              <a:rPr lang="fr-FR" sz="2300" b="0" smtClean="0"/>
              <a:t>de</a:t>
            </a:r>
            <a:r>
              <a:rPr lang="fr-FR" sz="2300" smtClean="0"/>
              <a:t> </a:t>
            </a:r>
            <a:r>
              <a:rPr lang="fr-FR" sz="2300" b="0" smtClean="0"/>
              <a:t>l'augmentation</a:t>
            </a:r>
            <a:r>
              <a:rPr lang="fr-FR" sz="2300" smtClean="0"/>
              <a:t> </a:t>
            </a:r>
            <a:r>
              <a:rPr lang="fr-FR" sz="2300" b="0" smtClean="0"/>
              <a:t>de</a:t>
            </a:r>
            <a:r>
              <a:rPr lang="fr-FR" sz="2300" smtClean="0"/>
              <a:t> </a:t>
            </a:r>
            <a:r>
              <a:rPr lang="fr-FR" sz="2300" b="0" smtClean="0"/>
              <a:t>la</a:t>
            </a:r>
            <a:r>
              <a:rPr lang="fr-FR" sz="2300" smtClean="0"/>
              <a:t> </a:t>
            </a:r>
            <a:r>
              <a:rPr lang="fr-FR" sz="2300" b="0" smtClean="0"/>
              <a:t>température</a:t>
            </a:r>
            <a:r>
              <a:rPr lang="fr-FR" sz="2300" smtClean="0"/>
              <a:t> </a:t>
            </a:r>
            <a:r>
              <a:rPr lang="fr-FR" sz="2300" b="0" smtClean="0"/>
              <a:t>d'un</a:t>
            </a:r>
            <a:r>
              <a:rPr lang="fr-FR" sz="2300" smtClean="0"/>
              <a:t> </a:t>
            </a:r>
            <a:r>
              <a:rPr lang="fr-FR" sz="2300" b="0" smtClean="0"/>
              <a:t>degré</a:t>
            </a:r>
            <a:r>
              <a:rPr lang="fr-FR" sz="2300" smtClean="0"/>
              <a:t> </a:t>
            </a:r>
            <a:r>
              <a:rPr lang="fr-FR" sz="2300" b="0" smtClean="0"/>
              <a:t>(changement</a:t>
            </a:r>
            <a:r>
              <a:rPr lang="fr-FR" sz="2300" smtClean="0"/>
              <a:t> </a:t>
            </a:r>
            <a:r>
              <a:rPr lang="fr-FR" sz="2300" b="0" smtClean="0"/>
              <a:t>de</a:t>
            </a:r>
            <a:r>
              <a:rPr lang="fr-FR" sz="2300" smtClean="0"/>
              <a:t> </a:t>
            </a:r>
            <a:r>
              <a:rPr lang="fr-FR" sz="2300" b="0" smtClean="0"/>
              <a:t>la</a:t>
            </a:r>
            <a:r>
              <a:rPr lang="fr-FR" sz="2300" smtClean="0"/>
              <a:t> </a:t>
            </a:r>
            <a:r>
              <a:rPr lang="fr-FR" sz="2300" b="0" smtClean="0"/>
              <a:t>déformation</a:t>
            </a:r>
            <a:r>
              <a:rPr lang="fr-FR" sz="2300" smtClean="0"/>
              <a:t> </a:t>
            </a:r>
            <a:r>
              <a:rPr lang="fr-FR" sz="2300" b="0" smtClean="0"/>
              <a:t>normale</a:t>
            </a:r>
            <a:r>
              <a:rPr lang="fr-FR" sz="2300" smtClean="0"/>
              <a:t> </a:t>
            </a:r>
            <a:r>
              <a:rPr lang="fr-FR" sz="2300" b="0" smtClean="0"/>
              <a:t>par</a:t>
            </a:r>
            <a:r>
              <a:rPr lang="fr-FR" sz="2300" smtClean="0"/>
              <a:t> </a:t>
            </a:r>
            <a:r>
              <a:rPr lang="fr-FR" sz="2300" b="0" smtClean="0"/>
              <a:t>unité</a:t>
            </a:r>
            <a:r>
              <a:rPr lang="fr-FR" sz="2300" smtClean="0"/>
              <a:t> </a:t>
            </a:r>
            <a:r>
              <a:rPr lang="fr-FR" sz="2300" b="0" smtClean="0"/>
              <a:t>de</a:t>
            </a:r>
            <a:r>
              <a:rPr lang="fr-FR" sz="2300" smtClean="0"/>
              <a:t> </a:t>
            </a:r>
            <a:r>
              <a:rPr lang="fr-FR" sz="2300" b="0" smtClean="0"/>
              <a:t>température)</a:t>
            </a:r>
            <a:r>
              <a:rPr lang="fr-FR" sz="2300" smtClean="0"/>
              <a:t> </a:t>
            </a:r>
            <a:r>
              <a:rPr lang="fr-FR" sz="2300" b="0" smtClean="0"/>
              <a:t>(K).</a:t>
            </a:r>
            <a:endParaRPr lang="en-US" sz="2300" b="0" dirty="0" smtClean="0"/>
          </a:p>
          <a:p>
            <a:endParaRPr lang="en-US" b="0" dirty="0" smtClean="0"/>
          </a:p>
          <a:p>
            <a:r>
              <a:rPr lang="fr-FR" sz="2300" smtClean="0"/>
              <a:t>Chaleur spécifique </a:t>
            </a:r>
            <a:r>
              <a:rPr lang="fr-FR" sz="2300" b="0" smtClean="0"/>
              <a:t>:</a:t>
            </a:r>
            <a:r>
              <a:rPr lang="fr-FR" sz="2300" smtClean="0"/>
              <a:t> </a:t>
            </a:r>
            <a:r>
              <a:rPr lang="fr-FR" sz="2300" b="0" smtClean="0"/>
              <a:t>quantité</a:t>
            </a:r>
            <a:r>
              <a:rPr lang="fr-FR" sz="2300" smtClean="0"/>
              <a:t> </a:t>
            </a:r>
            <a:r>
              <a:rPr lang="fr-FR" sz="2300" b="0" smtClean="0"/>
              <a:t>de</a:t>
            </a:r>
            <a:r>
              <a:rPr lang="fr-FR" sz="2300" smtClean="0"/>
              <a:t> </a:t>
            </a:r>
            <a:r>
              <a:rPr lang="fr-FR" sz="2300" b="0" smtClean="0"/>
              <a:t>chaleur</a:t>
            </a:r>
            <a:r>
              <a:rPr lang="fr-FR" sz="2300" smtClean="0"/>
              <a:t> </a:t>
            </a:r>
            <a:r>
              <a:rPr lang="fr-FR" sz="2300" b="0" smtClean="0"/>
              <a:t>nécessaire</a:t>
            </a:r>
            <a:r>
              <a:rPr lang="fr-FR" sz="2300" smtClean="0"/>
              <a:t> </a:t>
            </a:r>
            <a:r>
              <a:rPr lang="fr-FR" sz="2300" b="0" smtClean="0"/>
              <a:t>pour</a:t>
            </a:r>
            <a:r>
              <a:rPr lang="fr-FR" sz="2300" smtClean="0"/>
              <a:t> </a:t>
            </a:r>
            <a:r>
              <a:rPr lang="fr-FR" sz="2300" b="0" smtClean="0"/>
              <a:t>faire</a:t>
            </a:r>
            <a:r>
              <a:rPr lang="fr-FR" sz="2300" smtClean="0"/>
              <a:t> </a:t>
            </a:r>
            <a:r>
              <a:rPr lang="fr-FR" sz="2300" b="0" smtClean="0"/>
              <a:t>augmenter</a:t>
            </a:r>
            <a:r>
              <a:rPr lang="fr-FR" sz="2300" smtClean="0"/>
              <a:t> </a:t>
            </a:r>
            <a:r>
              <a:rPr lang="fr-FR" sz="2300" b="0" smtClean="0"/>
              <a:t>la</a:t>
            </a:r>
            <a:r>
              <a:rPr lang="fr-FR" sz="2300" smtClean="0"/>
              <a:t> </a:t>
            </a:r>
            <a:r>
              <a:rPr lang="fr-FR" sz="2300" b="0" smtClean="0"/>
              <a:t>température</a:t>
            </a:r>
            <a:r>
              <a:rPr lang="fr-FR" sz="2300" smtClean="0"/>
              <a:t> </a:t>
            </a:r>
            <a:r>
              <a:rPr lang="fr-FR" sz="2300" b="0" smtClean="0"/>
              <a:t>d'une</a:t>
            </a:r>
            <a:r>
              <a:rPr lang="fr-FR" sz="2300" smtClean="0"/>
              <a:t> </a:t>
            </a:r>
            <a:r>
              <a:rPr lang="fr-FR" sz="2300" b="0" smtClean="0"/>
              <a:t>unité</a:t>
            </a:r>
            <a:r>
              <a:rPr lang="fr-FR" sz="2300" smtClean="0"/>
              <a:t> </a:t>
            </a:r>
            <a:r>
              <a:rPr lang="fr-FR" sz="2300" b="0" smtClean="0"/>
              <a:t>de</a:t>
            </a:r>
            <a:r>
              <a:rPr lang="fr-FR" sz="2300" smtClean="0"/>
              <a:t> </a:t>
            </a:r>
            <a:r>
              <a:rPr lang="fr-FR" sz="2300" b="0" smtClean="0"/>
              <a:t>masse</a:t>
            </a:r>
            <a:r>
              <a:rPr lang="fr-FR" sz="2300" smtClean="0"/>
              <a:t> </a:t>
            </a:r>
            <a:r>
              <a:rPr lang="fr-FR" sz="2300" b="0" smtClean="0"/>
              <a:t>du</a:t>
            </a:r>
            <a:r>
              <a:rPr lang="fr-FR" sz="2300" smtClean="0"/>
              <a:t> </a:t>
            </a:r>
            <a:r>
              <a:rPr lang="fr-FR" sz="2300" b="0" smtClean="0"/>
              <a:t>matériau</a:t>
            </a:r>
            <a:r>
              <a:rPr lang="fr-FR" sz="2300" smtClean="0"/>
              <a:t> </a:t>
            </a:r>
            <a:r>
              <a:rPr lang="fr-FR" sz="2300" b="0" smtClean="0"/>
              <a:t>d'un</a:t>
            </a:r>
            <a:r>
              <a:rPr lang="fr-FR" sz="2300" smtClean="0"/>
              <a:t> </a:t>
            </a:r>
            <a:r>
              <a:rPr lang="fr-FR" sz="2300" b="0" smtClean="0"/>
              <a:t>degré</a:t>
            </a:r>
            <a:r>
              <a:rPr lang="fr-FR" sz="2300" smtClean="0"/>
              <a:t> </a:t>
            </a:r>
            <a:r>
              <a:rPr lang="fr-FR" sz="2300" b="0" smtClean="0"/>
              <a:t>(J/kg</a:t>
            </a:r>
            <a:r>
              <a:rPr lang="fr-FR" sz="2300" smtClean="0"/>
              <a:t> </a:t>
            </a:r>
            <a:r>
              <a:rPr lang="fr-FR" sz="2300" b="0" smtClean="0"/>
              <a:t>K).</a:t>
            </a:r>
            <a:endParaRPr lang="en-US" sz="2300" b="0" dirty="0" smtClean="0"/>
          </a:p>
          <a:p>
            <a:endParaRPr lang="en-US" b="0" dirty="0" smtClean="0"/>
          </a:p>
          <a:p>
            <a:r>
              <a:rPr lang="fr-FR" sz="2300" smtClean="0"/>
              <a:t>Densité </a:t>
            </a:r>
            <a:r>
              <a:rPr lang="fr-FR" sz="2300" b="0" smtClean="0"/>
              <a:t>:</a:t>
            </a:r>
            <a:r>
              <a:rPr lang="fr-FR" sz="2300" smtClean="0"/>
              <a:t> </a:t>
            </a:r>
            <a:r>
              <a:rPr lang="fr-FR" sz="2300" b="0" smtClean="0"/>
              <a:t>masse</a:t>
            </a:r>
            <a:r>
              <a:rPr lang="fr-FR" sz="2300" smtClean="0"/>
              <a:t> </a:t>
            </a:r>
            <a:r>
              <a:rPr lang="fr-FR" sz="2300" b="0" smtClean="0"/>
              <a:t>de</a:t>
            </a:r>
            <a:r>
              <a:rPr lang="fr-FR" sz="2300" smtClean="0"/>
              <a:t> </a:t>
            </a:r>
            <a:r>
              <a:rPr lang="fr-FR" sz="2300" b="0" smtClean="0"/>
              <a:t>l'unité</a:t>
            </a:r>
            <a:r>
              <a:rPr lang="fr-FR" sz="2300" smtClean="0"/>
              <a:t> </a:t>
            </a:r>
            <a:r>
              <a:rPr lang="fr-FR" sz="2300" b="0" smtClean="0"/>
              <a:t>de</a:t>
            </a:r>
            <a:r>
              <a:rPr lang="fr-FR" sz="2300" smtClean="0"/>
              <a:t> </a:t>
            </a:r>
            <a:r>
              <a:rPr lang="fr-FR" sz="2300" b="0" smtClean="0"/>
              <a:t>volume</a:t>
            </a:r>
            <a:r>
              <a:rPr lang="fr-FR" sz="2300" smtClean="0"/>
              <a:t> </a:t>
            </a:r>
            <a:r>
              <a:rPr lang="fr-FR" sz="2300" b="0" smtClean="0"/>
              <a:t>d'un</a:t>
            </a:r>
            <a:r>
              <a:rPr lang="fr-FR" sz="2300" smtClean="0"/>
              <a:t> </a:t>
            </a:r>
            <a:r>
              <a:rPr lang="fr-FR" sz="2300" b="0" smtClean="0"/>
              <a:t>corps</a:t>
            </a:r>
            <a:r>
              <a:rPr lang="fr-FR" sz="2300" smtClean="0"/>
              <a:t> </a:t>
            </a:r>
            <a:r>
              <a:rPr lang="fr-FR" sz="2300" b="0" smtClean="0"/>
              <a:t>(kg/m</a:t>
            </a:r>
            <a:r>
              <a:rPr lang="fr-FR" sz="2300" b="0" baseline="30000" smtClean="0"/>
              <a:t>3</a:t>
            </a:r>
            <a:r>
              <a:rPr lang="fr-FR" sz="2300" smtClean="0"/>
              <a:t> </a:t>
            </a:r>
            <a:r>
              <a:rPr lang="fr-FR" sz="2300" b="0" smtClean="0"/>
              <a:t>).</a:t>
            </a:r>
            <a:r>
              <a:rPr lang="en-US" b="0" smtClean="0"/>
              <a:t> </a:t>
            </a:r>
            <a:endParaRPr lang="en-US" b="0" dirty="0" smtClean="0"/>
          </a:p>
          <a:p>
            <a:pPr>
              <a:buNone/>
            </a:pPr>
            <a:endParaRPr lang="en-US" b="0" dirty="0" smtClean="0"/>
          </a:p>
          <a:p>
            <a:r>
              <a:rPr lang="fr-FR" sz="2300" smtClean="0"/>
              <a:t>Module d'élasticité </a:t>
            </a:r>
            <a:r>
              <a:rPr lang="fr-FR" sz="2300" b="0" smtClean="0"/>
              <a:t>(module</a:t>
            </a:r>
            <a:r>
              <a:rPr lang="fr-FR" sz="2300" smtClean="0"/>
              <a:t> </a:t>
            </a:r>
            <a:r>
              <a:rPr lang="fr-FR" sz="2300" b="0" smtClean="0"/>
              <a:t>d'Young)</a:t>
            </a:r>
            <a:r>
              <a:rPr lang="fr-FR" sz="2300" smtClean="0"/>
              <a:t> </a:t>
            </a:r>
            <a:r>
              <a:rPr lang="fr-FR" sz="2300" b="0" smtClean="0"/>
              <a:t>:</a:t>
            </a:r>
            <a:r>
              <a:rPr lang="fr-FR" sz="2300" smtClean="0"/>
              <a:t> </a:t>
            </a:r>
            <a:r>
              <a:rPr lang="fr-FR" sz="2300" b="0" smtClean="0"/>
              <a:t>rapport</a:t>
            </a:r>
            <a:r>
              <a:rPr lang="fr-FR" sz="2300" smtClean="0"/>
              <a:t> </a:t>
            </a:r>
            <a:r>
              <a:rPr lang="fr-FR" sz="2300" b="0" smtClean="0"/>
              <a:t>entre</a:t>
            </a:r>
            <a:r>
              <a:rPr lang="fr-FR" sz="2300" smtClean="0"/>
              <a:t> </a:t>
            </a:r>
            <a:r>
              <a:rPr lang="fr-FR" sz="2300" b="0" smtClean="0"/>
              <a:t>la</a:t>
            </a:r>
            <a:r>
              <a:rPr lang="fr-FR" sz="2300" smtClean="0"/>
              <a:t> </a:t>
            </a:r>
            <a:r>
              <a:rPr lang="fr-FR" sz="2300" b="0" smtClean="0"/>
              <a:t>contrainte</a:t>
            </a:r>
            <a:r>
              <a:rPr lang="fr-FR" sz="2300" smtClean="0"/>
              <a:t> </a:t>
            </a:r>
            <a:r>
              <a:rPr lang="fr-FR" sz="2300" b="0" smtClean="0"/>
              <a:t>et</a:t>
            </a:r>
            <a:r>
              <a:rPr lang="fr-FR" sz="2300" smtClean="0"/>
              <a:t> </a:t>
            </a:r>
            <a:r>
              <a:rPr lang="fr-FR" sz="2300" b="0" smtClean="0"/>
              <a:t>la</a:t>
            </a:r>
            <a:r>
              <a:rPr lang="fr-FR" sz="2300" smtClean="0"/>
              <a:t> </a:t>
            </a:r>
            <a:r>
              <a:rPr lang="fr-FR" sz="2300" b="0" smtClean="0"/>
              <a:t>déformation</a:t>
            </a:r>
            <a:r>
              <a:rPr lang="fr-FR" sz="2300" smtClean="0"/>
              <a:t> </a:t>
            </a:r>
            <a:r>
              <a:rPr lang="fr-FR" sz="2300" b="0" smtClean="0"/>
              <a:t>correspondante</a:t>
            </a:r>
            <a:r>
              <a:rPr lang="fr-FR" sz="2300" smtClean="0"/>
              <a:t> </a:t>
            </a:r>
            <a:r>
              <a:rPr lang="fr-FR" sz="2300" b="0" smtClean="0"/>
              <a:t>dans</a:t>
            </a:r>
            <a:r>
              <a:rPr lang="fr-FR" sz="2300" smtClean="0"/>
              <a:t> </a:t>
            </a:r>
            <a:r>
              <a:rPr lang="fr-FR" sz="2300" b="0" smtClean="0"/>
              <a:t>la</a:t>
            </a:r>
            <a:r>
              <a:rPr lang="fr-FR" sz="2300" smtClean="0"/>
              <a:t> </a:t>
            </a:r>
            <a:r>
              <a:rPr lang="fr-FR" sz="2300" b="0" smtClean="0"/>
              <a:t>direction</a:t>
            </a:r>
            <a:r>
              <a:rPr lang="fr-FR" sz="2300" smtClean="0"/>
              <a:t> </a:t>
            </a:r>
            <a:r>
              <a:rPr lang="fr-FR" sz="2300" b="0" smtClean="0"/>
              <a:t>spécifiée</a:t>
            </a:r>
            <a:r>
              <a:rPr lang="fr-FR" sz="2300" smtClean="0"/>
              <a:t> </a:t>
            </a:r>
            <a:r>
              <a:rPr lang="fr-FR" sz="2300" b="0" smtClean="0"/>
              <a:t>(N/m</a:t>
            </a:r>
            <a:r>
              <a:rPr lang="fr-FR" sz="2300" b="0" baseline="30000" smtClean="0"/>
              <a:t>2</a:t>
            </a:r>
            <a:r>
              <a:rPr lang="fr-FR" sz="2300" b="0" smtClean="0"/>
              <a:t>).</a:t>
            </a:r>
            <a:endParaRPr lang="en-US" sz="2300" b="0" dirty="0" smtClean="0"/>
          </a:p>
          <a:p>
            <a:pPr>
              <a:buNone/>
            </a:pPr>
            <a:endParaRPr lang="en-US" b="0" dirty="0" smtClean="0"/>
          </a:p>
          <a:p>
            <a:r>
              <a:rPr lang="fr-FR" sz="2300" smtClean="0"/>
              <a:t>Module de cisaillement </a:t>
            </a:r>
            <a:r>
              <a:rPr lang="fr-FR" sz="2300" b="0" smtClean="0"/>
              <a:t>(module</a:t>
            </a:r>
            <a:r>
              <a:rPr lang="fr-FR" sz="2300" smtClean="0"/>
              <a:t> </a:t>
            </a:r>
            <a:r>
              <a:rPr lang="fr-FR" sz="2300" b="0" smtClean="0"/>
              <a:t>de</a:t>
            </a:r>
            <a:r>
              <a:rPr lang="fr-FR" sz="2300" smtClean="0"/>
              <a:t> </a:t>
            </a:r>
            <a:r>
              <a:rPr lang="fr-FR" sz="2300" b="0" smtClean="0"/>
              <a:t>raideur)</a:t>
            </a:r>
            <a:r>
              <a:rPr lang="fr-FR" sz="2300" smtClean="0"/>
              <a:t> </a:t>
            </a:r>
            <a:r>
              <a:rPr lang="fr-FR" sz="2300" b="0" smtClean="0"/>
              <a:t>:</a:t>
            </a:r>
            <a:r>
              <a:rPr lang="fr-FR" sz="2300" smtClean="0"/>
              <a:t> </a:t>
            </a:r>
            <a:r>
              <a:rPr lang="fr-FR" sz="2300" b="0" smtClean="0"/>
              <a:t>rapport</a:t>
            </a:r>
            <a:r>
              <a:rPr lang="fr-FR" sz="2300" smtClean="0"/>
              <a:t> </a:t>
            </a:r>
            <a:r>
              <a:rPr lang="fr-FR" sz="2300" b="0" smtClean="0"/>
              <a:t>entre</a:t>
            </a:r>
            <a:r>
              <a:rPr lang="fr-FR" sz="2300" smtClean="0"/>
              <a:t> </a:t>
            </a:r>
            <a:r>
              <a:rPr lang="fr-FR" sz="2300" b="0" smtClean="0"/>
              <a:t>la</a:t>
            </a:r>
            <a:r>
              <a:rPr lang="fr-FR" sz="2300" smtClean="0"/>
              <a:t> </a:t>
            </a:r>
            <a:r>
              <a:rPr lang="fr-FR" sz="2300" b="0" smtClean="0"/>
              <a:t>contrainte</a:t>
            </a:r>
            <a:r>
              <a:rPr lang="fr-FR" sz="2300" smtClean="0"/>
              <a:t> </a:t>
            </a:r>
            <a:r>
              <a:rPr lang="fr-FR" sz="2300" b="0" smtClean="0"/>
              <a:t>de</a:t>
            </a:r>
            <a:r>
              <a:rPr lang="fr-FR" sz="2300" smtClean="0"/>
              <a:t> </a:t>
            </a:r>
            <a:r>
              <a:rPr lang="fr-FR" sz="2300" b="0" smtClean="0"/>
              <a:t>cisaillement</a:t>
            </a:r>
            <a:r>
              <a:rPr lang="fr-FR" sz="2300" smtClean="0"/>
              <a:t> </a:t>
            </a:r>
            <a:r>
              <a:rPr lang="fr-FR" sz="2300" b="0" smtClean="0"/>
              <a:t>dans</a:t>
            </a:r>
            <a:r>
              <a:rPr lang="fr-FR" sz="2300" smtClean="0"/>
              <a:t> </a:t>
            </a:r>
            <a:r>
              <a:rPr lang="fr-FR" sz="2300" b="0" smtClean="0"/>
              <a:t>un</a:t>
            </a:r>
            <a:r>
              <a:rPr lang="fr-FR" sz="2300" smtClean="0"/>
              <a:t> </a:t>
            </a:r>
            <a:r>
              <a:rPr lang="fr-FR" sz="2300" b="0" smtClean="0"/>
              <a:t>plan</a:t>
            </a:r>
            <a:r>
              <a:rPr lang="fr-FR" sz="2300" smtClean="0"/>
              <a:t> </a:t>
            </a:r>
            <a:r>
              <a:rPr lang="fr-FR" sz="2300" b="0" smtClean="0"/>
              <a:t>et</a:t>
            </a:r>
            <a:r>
              <a:rPr lang="fr-FR" sz="2300" smtClean="0"/>
              <a:t> </a:t>
            </a:r>
            <a:r>
              <a:rPr lang="fr-FR" sz="2300" b="0" smtClean="0"/>
              <a:t>la</a:t>
            </a:r>
            <a:r>
              <a:rPr lang="fr-FR" sz="2300" smtClean="0"/>
              <a:t> </a:t>
            </a:r>
            <a:r>
              <a:rPr lang="fr-FR" sz="2300" b="0" smtClean="0"/>
              <a:t>déformation</a:t>
            </a:r>
            <a:r>
              <a:rPr lang="fr-FR" sz="2300" smtClean="0"/>
              <a:t> </a:t>
            </a:r>
            <a:r>
              <a:rPr lang="fr-FR" sz="2300" b="0" smtClean="0"/>
              <a:t>de</a:t>
            </a:r>
            <a:r>
              <a:rPr lang="fr-FR" sz="2300" smtClean="0"/>
              <a:t> </a:t>
            </a:r>
            <a:r>
              <a:rPr lang="fr-FR" sz="2300" b="0" smtClean="0"/>
              <a:t>cisaillement</a:t>
            </a:r>
            <a:r>
              <a:rPr lang="fr-FR" sz="2300" smtClean="0"/>
              <a:t> </a:t>
            </a:r>
            <a:r>
              <a:rPr lang="fr-FR" sz="2300" b="0" smtClean="0"/>
              <a:t>correspondante</a:t>
            </a:r>
            <a:r>
              <a:rPr lang="fr-FR" sz="2300" smtClean="0"/>
              <a:t> </a:t>
            </a:r>
            <a:r>
              <a:rPr lang="fr-FR" sz="2300" b="0" smtClean="0"/>
              <a:t>(N/m</a:t>
            </a:r>
            <a:r>
              <a:rPr lang="fr-FR" sz="2300" b="0" baseline="30000" smtClean="0"/>
              <a:t>2</a:t>
            </a:r>
            <a:r>
              <a:rPr lang="fr-FR" sz="2300" b="0" smtClean="0"/>
              <a:t>).</a:t>
            </a:r>
            <a:endParaRPr lang="en-US" sz="2300" b="0" dirty="0" smtClean="0"/>
          </a:p>
          <a:p>
            <a:endParaRPr lang="en-US" b="0" dirty="0" smtClean="0"/>
          </a:p>
          <a:p>
            <a:r>
              <a:rPr lang="fr-FR" sz="2300" smtClean="0"/>
              <a:t>Conductivité thermique </a:t>
            </a:r>
            <a:r>
              <a:rPr lang="fr-FR" sz="2300" b="0" smtClean="0"/>
              <a:t>:</a:t>
            </a:r>
            <a:r>
              <a:rPr lang="fr-FR" sz="2300" smtClean="0"/>
              <a:t> </a:t>
            </a:r>
            <a:r>
              <a:rPr lang="fr-FR" sz="2300" b="0" smtClean="0"/>
              <a:t>taux</a:t>
            </a:r>
            <a:r>
              <a:rPr lang="fr-FR" sz="2300" smtClean="0"/>
              <a:t> </a:t>
            </a:r>
            <a:r>
              <a:rPr lang="fr-FR" sz="2300" b="0" smtClean="0"/>
              <a:t>de</a:t>
            </a:r>
            <a:r>
              <a:rPr lang="fr-FR" sz="2300" smtClean="0"/>
              <a:t> </a:t>
            </a:r>
            <a:r>
              <a:rPr lang="fr-FR" sz="2300" b="0" smtClean="0"/>
              <a:t>transfert</a:t>
            </a:r>
            <a:r>
              <a:rPr lang="fr-FR" sz="2300" smtClean="0"/>
              <a:t> </a:t>
            </a:r>
            <a:r>
              <a:rPr lang="fr-FR" sz="2300" b="0" smtClean="0"/>
              <a:t>thermique</a:t>
            </a:r>
            <a:r>
              <a:rPr lang="fr-FR" sz="2300" smtClean="0"/>
              <a:t> </a:t>
            </a:r>
            <a:r>
              <a:rPr lang="fr-FR" sz="2300" b="0" smtClean="0"/>
              <a:t>à</a:t>
            </a:r>
            <a:r>
              <a:rPr lang="fr-FR" sz="2300" smtClean="0"/>
              <a:t> </a:t>
            </a:r>
            <a:r>
              <a:rPr lang="fr-FR" sz="2300" b="0" smtClean="0"/>
              <a:t>travers</a:t>
            </a:r>
            <a:r>
              <a:rPr lang="fr-FR" sz="2300" smtClean="0"/>
              <a:t> </a:t>
            </a:r>
            <a:r>
              <a:rPr lang="fr-FR" sz="2300" b="0" smtClean="0"/>
              <a:t>une</a:t>
            </a:r>
            <a:r>
              <a:rPr lang="fr-FR" sz="2300" smtClean="0"/>
              <a:t> </a:t>
            </a:r>
            <a:r>
              <a:rPr lang="fr-FR" sz="2300" b="0" smtClean="0"/>
              <a:t>unité</a:t>
            </a:r>
            <a:r>
              <a:rPr lang="fr-FR" sz="2300" smtClean="0"/>
              <a:t> </a:t>
            </a:r>
            <a:r>
              <a:rPr lang="fr-FR" sz="2300" b="0" smtClean="0"/>
              <a:t>d'épaisseur</a:t>
            </a:r>
            <a:r>
              <a:rPr lang="fr-FR" sz="2300" smtClean="0"/>
              <a:t> </a:t>
            </a:r>
            <a:r>
              <a:rPr lang="fr-FR" sz="2300" b="0" smtClean="0"/>
              <a:t>d'un</a:t>
            </a:r>
            <a:r>
              <a:rPr lang="fr-FR" sz="2300" smtClean="0"/>
              <a:t> </a:t>
            </a:r>
            <a:r>
              <a:rPr lang="fr-FR" sz="2300" b="0" smtClean="0"/>
              <a:t>matériau</a:t>
            </a:r>
            <a:r>
              <a:rPr lang="fr-FR" sz="2300" smtClean="0"/>
              <a:t> </a:t>
            </a:r>
            <a:r>
              <a:rPr lang="fr-FR" sz="2300" b="0" smtClean="0"/>
              <a:t>par</a:t>
            </a:r>
            <a:r>
              <a:rPr lang="fr-FR" sz="2300" smtClean="0"/>
              <a:t> </a:t>
            </a:r>
            <a:r>
              <a:rPr lang="fr-FR" sz="2300" b="0" smtClean="0"/>
              <a:t>unité</a:t>
            </a:r>
            <a:r>
              <a:rPr lang="fr-FR" sz="2300" smtClean="0"/>
              <a:t> </a:t>
            </a:r>
            <a:r>
              <a:rPr lang="fr-FR" sz="2300" b="0" smtClean="0"/>
              <a:t>de</a:t>
            </a:r>
            <a:r>
              <a:rPr lang="fr-FR" sz="2300" smtClean="0"/>
              <a:t> </a:t>
            </a:r>
            <a:r>
              <a:rPr lang="fr-FR" sz="2300" b="0" smtClean="0"/>
              <a:t>variation</a:t>
            </a:r>
            <a:r>
              <a:rPr lang="fr-FR" sz="2300" smtClean="0"/>
              <a:t> </a:t>
            </a:r>
            <a:r>
              <a:rPr lang="fr-FR" sz="2300" b="0" smtClean="0"/>
              <a:t>de</a:t>
            </a:r>
            <a:r>
              <a:rPr lang="fr-FR" sz="2300" smtClean="0"/>
              <a:t> </a:t>
            </a:r>
            <a:r>
              <a:rPr lang="fr-FR" sz="2300" b="0" smtClean="0"/>
              <a:t>température</a:t>
            </a:r>
            <a:r>
              <a:rPr lang="fr-FR" sz="2300" smtClean="0"/>
              <a:t> </a:t>
            </a:r>
            <a:r>
              <a:rPr lang="fr-FR" sz="2300" b="0" smtClean="0"/>
              <a:t>(W/m</a:t>
            </a:r>
            <a:r>
              <a:rPr lang="fr-FR" sz="2300" smtClean="0"/>
              <a:t> </a:t>
            </a:r>
            <a:r>
              <a:rPr lang="fr-FR" sz="2300" b="0" smtClean="0"/>
              <a:t>K).</a:t>
            </a:r>
            <a:endParaRPr lang="en-US" sz="2300" b="0" dirty="0" smtClean="0"/>
          </a:p>
          <a:p>
            <a:endParaRPr lang="en-US" b="0" dirty="0" smtClean="0"/>
          </a:p>
          <a:p>
            <a:r>
              <a:rPr lang="fr-FR" sz="2300" smtClean="0"/>
              <a:t>Coefficient de Poisson </a:t>
            </a:r>
            <a:r>
              <a:rPr lang="fr-FR" sz="2300" b="0" smtClean="0"/>
              <a:t>:</a:t>
            </a:r>
            <a:r>
              <a:rPr lang="fr-FR" sz="2300" smtClean="0"/>
              <a:t> </a:t>
            </a:r>
            <a:r>
              <a:rPr lang="fr-FR" sz="2300" b="0" smtClean="0"/>
              <a:t>rapport</a:t>
            </a:r>
            <a:r>
              <a:rPr lang="fr-FR" sz="2300" smtClean="0"/>
              <a:t> </a:t>
            </a:r>
            <a:r>
              <a:rPr lang="fr-FR" sz="2300" b="0" smtClean="0"/>
              <a:t>entre</a:t>
            </a:r>
            <a:r>
              <a:rPr lang="fr-FR" sz="2300" smtClean="0"/>
              <a:t> </a:t>
            </a:r>
            <a:r>
              <a:rPr lang="fr-FR" sz="2300" b="0" smtClean="0"/>
              <a:t>la</a:t>
            </a:r>
            <a:r>
              <a:rPr lang="fr-FR" sz="2300" smtClean="0"/>
              <a:t> </a:t>
            </a:r>
            <a:r>
              <a:rPr lang="fr-FR" sz="2300" b="0" smtClean="0"/>
              <a:t>déformation</a:t>
            </a:r>
            <a:r>
              <a:rPr lang="fr-FR" sz="2300" smtClean="0"/>
              <a:t> </a:t>
            </a:r>
            <a:r>
              <a:rPr lang="fr-FR" sz="2300" b="0" smtClean="0"/>
              <a:t>transversale</a:t>
            </a:r>
            <a:r>
              <a:rPr lang="fr-FR" sz="2300" smtClean="0"/>
              <a:t> </a:t>
            </a:r>
            <a:r>
              <a:rPr lang="fr-FR" sz="2300" b="0" smtClean="0"/>
              <a:t>et</a:t>
            </a:r>
            <a:r>
              <a:rPr lang="fr-FR" sz="2300" smtClean="0"/>
              <a:t> </a:t>
            </a:r>
            <a:r>
              <a:rPr lang="fr-FR" sz="2300" b="0" smtClean="0"/>
              <a:t>la</a:t>
            </a:r>
            <a:r>
              <a:rPr lang="fr-FR" sz="2300" smtClean="0"/>
              <a:t> </a:t>
            </a:r>
            <a:r>
              <a:rPr lang="fr-FR" sz="2300" b="0" smtClean="0"/>
              <a:t>déformation</a:t>
            </a:r>
            <a:r>
              <a:rPr lang="fr-FR" sz="2300" smtClean="0"/>
              <a:t> </a:t>
            </a:r>
            <a:r>
              <a:rPr lang="fr-FR" sz="2300" b="0" smtClean="0"/>
              <a:t>axiale.</a:t>
            </a:r>
            <a:r>
              <a:rPr lang="fr-FR" sz="2300" smtClean="0"/>
              <a:t> </a:t>
            </a:r>
            <a:r>
              <a:rPr lang="fr-FR" sz="2300" b="0" smtClean="0"/>
              <a:t>Il</a:t>
            </a:r>
            <a:r>
              <a:rPr lang="fr-FR" sz="2300" smtClean="0"/>
              <a:t> </a:t>
            </a:r>
            <a:r>
              <a:rPr lang="fr-FR" sz="2300" b="0" smtClean="0"/>
              <a:t>s'agit</a:t>
            </a:r>
            <a:r>
              <a:rPr lang="fr-FR" sz="2300" smtClean="0"/>
              <a:t> </a:t>
            </a:r>
            <a:r>
              <a:rPr lang="fr-FR" sz="2300" b="0" smtClean="0"/>
              <a:t>d'un</a:t>
            </a:r>
            <a:r>
              <a:rPr lang="fr-FR" sz="2300" smtClean="0"/>
              <a:t> </a:t>
            </a:r>
            <a:r>
              <a:rPr lang="fr-FR" sz="2300" b="0" smtClean="0"/>
              <a:t>rapport</a:t>
            </a:r>
            <a:r>
              <a:rPr lang="fr-FR" sz="2300" smtClean="0"/>
              <a:t> </a:t>
            </a:r>
            <a:r>
              <a:rPr lang="fr-FR" sz="2300" b="0" smtClean="0"/>
              <a:t>sans</a:t>
            </a:r>
            <a:r>
              <a:rPr lang="fr-FR" sz="2300" smtClean="0"/>
              <a:t> </a:t>
            </a:r>
            <a:r>
              <a:rPr lang="fr-FR" sz="2300" b="0" smtClean="0"/>
              <a:t>dimension.</a:t>
            </a:r>
            <a:r>
              <a:rPr lang="en-US" b="0" smtClean="0"/>
              <a:t>  </a:t>
            </a:r>
            <a:endParaRPr lang="en-US" b="0" dirty="0" smtClean="0"/>
          </a:p>
          <a:p>
            <a:endParaRPr lang="en-US" b="0" dirty="0" smtClean="0"/>
          </a:p>
          <a:p>
            <a:r>
              <a:rPr lang="fr-FR" sz="2300" smtClean="0"/>
              <a:t>Limite de traction  </a:t>
            </a:r>
            <a:r>
              <a:rPr lang="fr-FR" sz="2300" b="0" smtClean="0"/>
              <a:t>:</a:t>
            </a:r>
            <a:r>
              <a:rPr lang="fr-FR" sz="2300" smtClean="0"/>
              <a:t> </a:t>
            </a:r>
            <a:r>
              <a:rPr lang="fr-FR" sz="2300" b="0" smtClean="0"/>
              <a:t>contrainte</a:t>
            </a:r>
            <a:r>
              <a:rPr lang="fr-FR" sz="2300" smtClean="0"/>
              <a:t> </a:t>
            </a:r>
            <a:r>
              <a:rPr lang="fr-FR" sz="2300" b="0" smtClean="0"/>
              <a:t>de</a:t>
            </a:r>
            <a:r>
              <a:rPr lang="fr-FR" sz="2300" smtClean="0"/>
              <a:t> </a:t>
            </a:r>
            <a:r>
              <a:rPr lang="fr-FR" sz="2300" b="0" smtClean="0"/>
              <a:t>traction</a:t>
            </a:r>
            <a:r>
              <a:rPr lang="fr-FR" sz="2300" smtClean="0"/>
              <a:t> </a:t>
            </a:r>
            <a:r>
              <a:rPr lang="fr-FR" sz="2300" b="0" smtClean="0"/>
              <a:t>maximale</a:t>
            </a:r>
            <a:r>
              <a:rPr lang="fr-FR" sz="2300" smtClean="0"/>
              <a:t> </a:t>
            </a:r>
            <a:r>
              <a:rPr lang="fr-FR" sz="2300" b="0" smtClean="0"/>
              <a:t>qu'un</a:t>
            </a:r>
            <a:r>
              <a:rPr lang="fr-FR" sz="2300" smtClean="0"/>
              <a:t> </a:t>
            </a:r>
            <a:r>
              <a:rPr lang="fr-FR" sz="2300" b="0" smtClean="0"/>
              <a:t>matériau</a:t>
            </a:r>
            <a:r>
              <a:rPr lang="fr-FR" sz="2300" smtClean="0"/>
              <a:t> </a:t>
            </a:r>
            <a:r>
              <a:rPr lang="fr-FR" sz="2300" b="0" smtClean="0"/>
              <a:t>peut</a:t>
            </a:r>
            <a:r>
              <a:rPr lang="fr-FR" sz="2300" smtClean="0"/>
              <a:t> </a:t>
            </a:r>
            <a:r>
              <a:rPr lang="fr-FR" sz="2300" b="0" smtClean="0"/>
              <a:t>supporter</a:t>
            </a:r>
            <a:r>
              <a:rPr lang="fr-FR" sz="2300" smtClean="0"/>
              <a:t> </a:t>
            </a:r>
            <a:r>
              <a:rPr lang="fr-FR" sz="2300" b="0" smtClean="0"/>
              <a:t>avant</a:t>
            </a:r>
            <a:r>
              <a:rPr lang="fr-FR" sz="2300" smtClean="0"/>
              <a:t> </a:t>
            </a:r>
            <a:r>
              <a:rPr lang="fr-FR" sz="2300" b="0" smtClean="0"/>
              <a:t>de</a:t>
            </a:r>
            <a:r>
              <a:rPr lang="fr-FR" sz="2300" smtClean="0"/>
              <a:t> </a:t>
            </a:r>
            <a:r>
              <a:rPr lang="fr-FR" sz="2300" b="0" smtClean="0"/>
              <a:t>céder</a:t>
            </a:r>
            <a:r>
              <a:rPr lang="fr-FR" sz="2300" smtClean="0"/>
              <a:t> </a:t>
            </a:r>
            <a:r>
              <a:rPr lang="fr-FR" sz="2300" b="0" smtClean="0"/>
              <a:t>(N/m</a:t>
            </a:r>
            <a:r>
              <a:rPr lang="fr-FR" sz="2300" b="0" baseline="30000" smtClean="0"/>
              <a:t>2</a:t>
            </a:r>
            <a:r>
              <a:rPr lang="fr-FR" sz="2300" b="0" smtClean="0"/>
              <a:t>).</a:t>
            </a:r>
            <a:endParaRPr lang="en-US" sz="2300" b="0" dirty="0" smtClean="0"/>
          </a:p>
          <a:p>
            <a:endParaRPr lang="en-US" b="0" dirty="0" smtClean="0"/>
          </a:p>
          <a:p>
            <a:r>
              <a:rPr lang="fr-FR" sz="2300" smtClean="0"/>
              <a:t>Limite d'élasticité </a:t>
            </a:r>
            <a:r>
              <a:rPr lang="fr-FR" sz="2300" b="0" smtClean="0"/>
              <a:t>:</a:t>
            </a:r>
            <a:r>
              <a:rPr lang="fr-FR" sz="2300" smtClean="0"/>
              <a:t> </a:t>
            </a:r>
            <a:r>
              <a:rPr lang="fr-FR" sz="2300" b="0" smtClean="0"/>
              <a:t>contrainte</a:t>
            </a:r>
            <a:r>
              <a:rPr lang="fr-FR" sz="2300" smtClean="0"/>
              <a:t> </a:t>
            </a:r>
            <a:r>
              <a:rPr lang="fr-FR" sz="2300" b="0" smtClean="0"/>
              <a:t>à</a:t>
            </a:r>
            <a:r>
              <a:rPr lang="fr-FR" sz="2300" smtClean="0"/>
              <a:t> </a:t>
            </a:r>
            <a:r>
              <a:rPr lang="fr-FR" sz="2300" b="0" smtClean="0"/>
              <a:t>partir</a:t>
            </a:r>
            <a:r>
              <a:rPr lang="fr-FR" sz="2300" smtClean="0"/>
              <a:t> </a:t>
            </a:r>
            <a:r>
              <a:rPr lang="fr-FR" sz="2300" b="0" smtClean="0"/>
              <a:t>de</a:t>
            </a:r>
            <a:r>
              <a:rPr lang="fr-FR" sz="2300" smtClean="0"/>
              <a:t> </a:t>
            </a:r>
            <a:r>
              <a:rPr lang="fr-FR" sz="2300" b="0" smtClean="0"/>
              <a:t>laquelle</a:t>
            </a:r>
            <a:r>
              <a:rPr lang="fr-FR" sz="2300" smtClean="0"/>
              <a:t> </a:t>
            </a:r>
            <a:r>
              <a:rPr lang="fr-FR" sz="2300" b="0" smtClean="0"/>
              <a:t>un</a:t>
            </a:r>
            <a:r>
              <a:rPr lang="fr-FR" sz="2300" smtClean="0"/>
              <a:t> </a:t>
            </a:r>
            <a:r>
              <a:rPr lang="fr-FR" sz="2300" b="0" smtClean="0"/>
              <a:t>matériau</a:t>
            </a:r>
            <a:r>
              <a:rPr lang="fr-FR" sz="2300" smtClean="0"/>
              <a:t> </a:t>
            </a:r>
            <a:r>
              <a:rPr lang="fr-FR" sz="2300" b="0" smtClean="0"/>
              <a:t>commence</a:t>
            </a:r>
            <a:r>
              <a:rPr lang="fr-FR" sz="2300" smtClean="0"/>
              <a:t> </a:t>
            </a:r>
            <a:r>
              <a:rPr lang="fr-FR" sz="2300" b="0" smtClean="0"/>
              <a:t>à</a:t>
            </a:r>
            <a:r>
              <a:rPr lang="fr-FR" sz="2300" smtClean="0"/>
              <a:t> </a:t>
            </a:r>
            <a:r>
              <a:rPr lang="fr-FR" sz="2300" b="0" smtClean="0"/>
              <a:t>se</a:t>
            </a:r>
            <a:r>
              <a:rPr lang="fr-FR" sz="2300" smtClean="0"/>
              <a:t> </a:t>
            </a:r>
            <a:r>
              <a:rPr lang="fr-FR" sz="2300" b="0" smtClean="0"/>
              <a:t>déformer</a:t>
            </a:r>
            <a:r>
              <a:rPr lang="fr-FR" sz="2300" smtClean="0"/>
              <a:t> </a:t>
            </a:r>
            <a:r>
              <a:rPr lang="fr-FR" sz="2300" b="0" smtClean="0"/>
              <a:t>de</a:t>
            </a:r>
            <a:r>
              <a:rPr lang="fr-FR" sz="2300" smtClean="0"/>
              <a:t> </a:t>
            </a:r>
            <a:r>
              <a:rPr lang="fr-FR" sz="2300" b="0" smtClean="0"/>
              <a:t>manière</a:t>
            </a:r>
            <a:r>
              <a:rPr lang="fr-FR" sz="2300" smtClean="0"/>
              <a:t> </a:t>
            </a:r>
            <a:r>
              <a:rPr lang="fr-FR" sz="2300" b="0" smtClean="0"/>
              <a:t>irréversible</a:t>
            </a:r>
            <a:r>
              <a:rPr lang="fr-FR" sz="2300" smtClean="0"/>
              <a:t> </a:t>
            </a:r>
            <a:r>
              <a:rPr lang="fr-FR" sz="2300" b="0" smtClean="0"/>
              <a:t>(N/m</a:t>
            </a:r>
            <a:r>
              <a:rPr lang="fr-FR" sz="2300" b="0" baseline="30000" smtClean="0"/>
              <a:t>2</a:t>
            </a:r>
            <a:r>
              <a:rPr lang="fr-FR" sz="2300" b="0" smtClean="0"/>
              <a:t>).</a:t>
            </a:r>
            <a:r>
              <a:rPr lang="en-US" b="0" smtClean="0"/>
              <a:t>  </a:t>
            </a:r>
            <a:endParaRPr lang="en-US" b="0" dirty="0" smtClean="0"/>
          </a:p>
          <a:p>
            <a:pPr>
              <a:buNone/>
            </a:pPr>
            <a:endParaRPr lang="en-US" b="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Sustainability</a:t>
            </a:r>
            <a:endParaRPr lang="en-US" sz="2500" dirty="0"/>
          </a:p>
        </p:txBody>
      </p:sp>
      <p:sp>
        <p:nvSpPr>
          <p:cNvPr id="3" name="Content Placeholder 2"/>
          <p:cNvSpPr>
            <a:spLocks noGrp="1"/>
          </p:cNvSpPr>
          <p:nvPr>
            <p:ph idx="1"/>
          </p:nvPr>
        </p:nvSpPr>
        <p:spPr>
          <a:xfrm>
            <a:off x="304800" y="838201"/>
            <a:ext cx="8612828" cy="3276600"/>
          </a:xfrm>
        </p:spPr>
        <p:txBody>
          <a:bodyPr>
            <a:normAutofit lnSpcReduction="10000"/>
          </a:bodyPr>
          <a:lstStyle/>
          <a:p>
            <a:r>
              <a:rPr lang="en-US" sz="2000" smtClean="0"/>
              <a:t>Mêmes fonctions que SustainabilityXpress</a:t>
            </a:r>
            <a:endParaRPr lang="en-US" sz="2000" dirty="0" smtClean="0"/>
          </a:p>
          <a:p>
            <a:r>
              <a:rPr lang="fr-FR" sz="2000" smtClean="0"/>
              <a:t>Analyse du cycle de vie des assemblages</a:t>
            </a:r>
            <a:endParaRPr lang="en-US" sz="2000" dirty="0" smtClean="0"/>
          </a:p>
          <a:p>
            <a:r>
              <a:rPr lang="fr-FR" sz="2000" smtClean="0"/>
              <a:t>Prise en charge de configurations</a:t>
            </a:r>
            <a:endParaRPr lang="en-US" sz="2000" dirty="0" smtClean="0"/>
          </a:p>
          <a:p>
            <a:pPr lvl="1"/>
            <a:r>
              <a:rPr lang="fr-FR" sz="1800" smtClean="0"/>
              <a:t>Enregistrement des saisies et des résultats par configuration</a:t>
            </a:r>
            <a:endParaRPr lang="en-US" sz="1800" dirty="0" smtClean="0"/>
          </a:p>
          <a:p>
            <a:r>
              <a:rPr lang="fr-FR" sz="2000" smtClean="0"/>
              <a:t>Capacités de création de rapports améliorées pour les assemblages</a:t>
            </a:r>
            <a:endParaRPr lang="en-US" sz="2000" dirty="0" smtClean="0"/>
          </a:p>
          <a:p>
            <a:r>
              <a:rPr lang="fr-FR" sz="2000" smtClean="0"/>
              <a:t>Possibilité de spécifier la quantité et le type d'énergie consommée lors de l'utilisation</a:t>
            </a:r>
            <a:endParaRPr lang="en-US" sz="2000" dirty="0" smtClean="0"/>
          </a:p>
          <a:p>
            <a:r>
              <a:rPr lang="fr-FR" sz="2000" smtClean="0"/>
              <a:t>Possibilité d'indiquer un mode de transport</a:t>
            </a:r>
            <a:endParaRPr lang="en-US" sz="2000" dirty="0" smtClean="0"/>
          </a:p>
          <a:p>
            <a:r>
              <a:rPr lang="fr-FR" sz="2000" smtClean="0"/>
              <a:t>Prise en charge de l'outil Visualisation de l'assemblage</a:t>
            </a:r>
            <a:endParaRPr lang="en-US" sz="2000" dirty="0" smtClean="0"/>
          </a:p>
        </p:txBody>
      </p:sp>
      <p:pic>
        <p:nvPicPr>
          <p:cNvPr id="4" name="Picture 3" descr="FoodProcAssemViz.JPG"/>
          <p:cNvPicPr>
            <a:picLocks noChangeAspect="1"/>
          </p:cNvPicPr>
          <p:nvPr/>
        </p:nvPicPr>
        <p:blipFill>
          <a:blip r:embed="rId3" cstate="print"/>
          <a:stretch>
            <a:fillRect/>
          </a:stretch>
        </p:blipFill>
        <p:spPr>
          <a:xfrm>
            <a:off x="2286000" y="4191000"/>
            <a:ext cx="4159109" cy="252579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Rapport sur la durabilité</a:t>
            </a:r>
            <a:endParaRPr lang="en-US" sz="2500" dirty="0"/>
          </a:p>
        </p:txBody>
      </p:sp>
      <p:pic>
        <p:nvPicPr>
          <p:cNvPr id="7171" name="Picture 3"/>
          <p:cNvPicPr>
            <a:picLocks noChangeAspect="1" noChangeArrowheads="1"/>
          </p:cNvPicPr>
          <p:nvPr/>
        </p:nvPicPr>
        <p:blipFill>
          <a:blip r:embed="rId3"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4"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5"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458200" cy="457200"/>
          </a:xfrm>
        </p:spPr>
        <p:txBody>
          <a:bodyPr rtlCol="0">
            <a:noAutofit/>
          </a:bodyPr>
          <a:lstStyle/>
          <a:p>
            <a:pPr fontAlgn="auto">
              <a:lnSpc>
                <a:spcPts val="2200"/>
              </a:lnSpc>
              <a:spcAft>
                <a:spcPts val="0"/>
              </a:spcAft>
              <a:defRPr/>
            </a:pPr>
            <a:r>
              <a:rPr lang="fr-FR" sz="2200" dirty="0" smtClean="0"/>
              <a:t>Pourquoi choisir </a:t>
            </a:r>
            <a:r>
              <a:rPr lang="fr-FR" sz="2200" dirty="0" err="1" smtClean="0"/>
              <a:t>SolidWorks</a:t>
            </a:r>
            <a:r>
              <a:rPr lang="fr-FR" sz="2200" dirty="0" smtClean="0"/>
              <a:t> </a:t>
            </a:r>
            <a:r>
              <a:rPr lang="fr-FR" sz="2200" dirty="0" err="1" smtClean="0"/>
              <a:t>Sustainability</a:t>
            </a:r>
            <a:r>
              <a:rPr lang="fr-FR" sz="2200" dirty="0" smtClean="0"/>
              <a:t> dans</a:t>
            </a:r>
            <a:br>
              <a:rPr lang="fr-FR" sz="2200" dirty="0" smtClean="0"/>
            </a:br>
            <a:r>
              <a:rPr lang="fr-FR" sz="2200" dirty="0" smtClean="0"/>
              <a:t>la salle de cours ?</a:t>
            </a:r>
            <a:endParaRPr lang="en-US" sz="2200" dirty="0"/>
          </a:p>
        </p:txBody>
      </p:sp>
      <p:sp>
        <p:nvSpPr>
          <p:cNvPr id="9219" name="Content Placeholder 2"/>
          <p:cNvSpPr>
            <a:spLocks noGrp="1"/>
          </p:cNvSpPr>
          <p:nvPr>
            <p:ph idx="1"/>
          </p:nvPr>
        </p:nvSpPr>
        <p:spPr>
          <a:xfrm>
            <a:off x="687388" y="1447800"/>
            <a:ext cx="8229600" cy="5410200"/>
          </a:xfrm>
        </p:spPr>
        <p:txBody>
          <a:bodyPr/>
          <a:lstStyle/>
          <a:p>
            <a:pPr>
              <a:defRPr/>
            </a:pPr>
            <a:r>
              <a:rPr lang="fr-FR" sz="2000" b="0" kern="1200" smtClean="0">
                <a:solidFill>
                  <a:srgbClr val="000000"/>
                </a:solidFill>
              </a:rPr>
              <a:t>Les</a:t>
            </a:r>
            <a:r>
              <a:rPr lang="fr-FR" sz="2800" kern="1200" smtClean="0">
                <a:solidFill>
                  <a:srgbClr val="006600"/>
                </a:solidFill>
                <a:latin typeface="Arial Rounded MT Bold" pitchFamily="34" charset="0"/>
              </a:rPr>
              <a:t> </a:t>
            </a:r>
            <a:r>
              <a:rPr lang="fr-FR" sz="2800" kern="1200" smtClean="0">
                <a:solidFill>
                  <a:srgbClr val="006600"/>
                </a:solidFill>
                <a:latin typeface="Arial Rounded MT Bold"/>
              </a:rPr>
              <a:t>étudiants</a:t>
            </a:r>
            <a:r>
              <a:rPr lang="fr-FR" kern="1200" smtClean="0">
                <a:solidFill>
                  <a:srgbClr val="74B31F"/>
                </a:solidFill>
                <a:latin typeface="Arial Rounded MT Bold" pitchFamily="34" charset="0"/>
              </a:rPr>
              <a:t> </a:t>
            </a:r>
            <a:r>
              <a:rPr lang="fr-FR" sz="2800" kern="1200" smtClean="0">
                <a:solidFill>
                  <a:srgbClr val="006600"/>
                </a:solidFill>
                <a:latin typeface="Arial Rounded MT Bold"/>
              </a:rPr>
              <a:t>ont besoin</a:t>
            </a:r>
            <a:r>
              <a:rPr lang="fr-FR" kern="1200" smtClean="0">
                <a:latin typeface="Arial Rounded MT Bold" pitchFamily="34" charset="0"/>
              </a:rPr>
              <a:t> </a:t>
            </a:r>
            <a:r>
              <a:rPr lang="fr-FR" kern="1200" smtClean="0"/>
              <a:t>d'apprendre</a:t>
            </a:r>
            <a:r>
              <a:rPr lang="fr-FR" kern="1200" smtClean="0">
                <a:latin typeface="Arial Rounded MT Bold" pitchFamily="34" charset="0"/>
              </a:rPr>
              <a:t> </a:t>
            </a:r>
            <a:r>
              <a:rPr lang="fr-FR" kern="1200" smtClean="0"/>
              <a:t>à</a:t>
            </a:r>
            <a:r>
              <a:rPr lang="fr-FR" kern="1200" smtClean="0">
                <a:latin typeface="Arial Rounded MT Bold" pitchFamily="34" charset="0"/>
              </a:rPr>
              <a:t> </a:t>
            </a:r>
            <a:r>
              <a:rPr lang="fr-FR" kern="1200" smtClean="0"/>
              <a:t>évaluer</a:t>
            </a:r>
            <a:r>
              <a:rPr lang="fr-FR" kern="1200" smtClean="0">
                <a:latin typeface="Arial Rounded MT Bold" pitchFamily="34" charset="0"/>
              </a:rPr>
              <a:t> </a:t>
            </a:r>
            <a:r>
              <a:rPr lang="fr-FR" kern="1200" smtClean="0"/>
              <a:t>l'impact</a:t>
            </a:r>
            <a:r>
              <a:rPr lang="fr-FR" kern="1200" smtClean="0">
                <a:latin typeface="Arial Rounded MT Bold" pitchFamily="34" charset="0"/>
              </a:rPr>
              <a:t> </a:t>
            </a:r>
            <a:r>
              <a:rPr lang="fr-FR" kern="1200" smtClean="0"/>
              <a:t>environnemental</a:t>
            </a:r>
            <a:r>
              <a:rPr lang="fr-FR" kern="1200" smtClean="0">
                <a:latin typeface="Arial Rounded MT Bold" pitchFamily="34" charset="0"/>
              </a:rPr>
              <a:t> </a:t>
            </a:r>
            <a:r>
              <a:rPr lang="fr-FR" kern="1200" smtClean="0"/>
              <a:t>de</a:t>
            </a:r>
            <a:r>
              <a:rPr lang="fr-FR" kern="1200" smtClean="0">
                <a:latin typeface="Arial Rounded MT Bold" pitchFamily="34" charset="0"/>
              </a:rPr>
              <a:t> </a:t>
            </a:r>
            <a:r>
              <a:rPr lang="fr-FR" kern="1200" smtClean="0"/>
              <a:t>leurs</a:t>
            </a:r>
            <a:r>
              <a:rPr lang="fr-FR" kern="1200" smtClean="0">
                <a:latin typeface="Arial Rounded MT Bold" pitchFamily="34" charset="0"/>
              </a:rPr>
              <a:t> </a:t>
            </a:r>
            <a:r>
              <a:rPr lang="fr-FR" kern="1200" smtClean="0"/>
              <a:t>conceptions,</a:t>
            </a:r>
            <a:r>
              <a:rPr lang="fr-FR" kern="1200" smtClean="0">
                <a:latin typeface="Arial Rounded MT Bold" pitchFamily="34" charset="0"/>
              </a:rPr>
              <a:t> </a:t>
            </a:r>
            <a:r>
              <a:rPr lang="fr-FR" kern="1200" smtClean="0"/>
              <a:t>de</a:t>
            </a:r>
            <a:r>
              <a:rPr lang="fr-FR" kern="1200" smtClean="0">
                <a:latin typeface="Arial Rounded MT Bold" pitchFamily="34" charset="0"/>
              </a:rPr>
              <a:t> </a:t>
            </a:r>
            <a:r>
              <a:rPr lang="fr-FR" kern="1200" smtClean="0"/>
              <a:t>le</a:t>
            </a:r>
            <a:r>
              <a:rPr lang="fr-FR" kern="1200" smtClean="0">
                <a:latin typeface="Arial Rounded MT Bold" pitchFamily="34" charset="0"/>
              </a:rPr>
              <a:t> </a:t>
            </a:r>
            <a:r>
              <a:rPr lang="fr-FR" kern="1200" smtClean="0"/>
              <a:t>comprendre,</a:t>
            </a:r>
            <a:r>
              <a:rPr lang="fr-FR" kern="1200" smtClean="0">
                <a:latin typeface="Arial Rounded MT Bold" pitchFamily="34" charset="0"/>
              </a:rPr>
              <a:t> </a:t>
            </a:r>
            <a:r>
              <a:rPr lang="fr-FR" kern="1200" smtClean="0"/>
              <a:t>de</a:t>
            </a:r>
            <a:r>
              <a:rPr lang="fr-FR" kern="1200" smtClean="0">
                <a:latin typeface="Arial Rounded MT Bold" pitchFamily="34" charset="0"/>
              </a:rPr>
              <a:t> </a:t>
            </a:r>
            <a:r>
              <a:rPr lang="fr-FR" kern="1200" smtClean="0"/>
              <a:t>l'améliorer</a:t>
            </a:r>
            <a:r>
              <a:rPr lang="fr-FR" kern="1200" smtClean="0">
                <a:latin typeface="Arial Rounded MT Bold" pitchFamily="34" charset="0"/>
              </a:rPr>
              <a:t> </a:t>
            </a:r>
            <a:r>
              <a:rPr lang="fr-FR" kern="1200" smtClean="0"/>
              <a:t>et</a:t>
            </a:r>
            <a:r>
              <a:rPr lang="fr-FR" kern="1200" smtClean="0">
                <a:latin typeface="Arial Rounded MT Bold" pitchFamily="34" charset="0"/>
              </a:rPr>
              <a:t> </a:t>
            </a:r>
            <a:r>
              <a:rPr lang="fr-FR" kern="1200" smtClean="0"/>
              <a:t>de</a:t>
            </a:r>
            <a:r>
              <a:rPr lang="fr-FR" kern="1200" smtClean="0">
                <a:latin typeface="Arial Rounded MT Bold" pitchFamily="34" charset="0"/>
              </a:rPr>
              <a:t> </a:t>
            </a:r>
            <a:r>
              <a:rPr lang="fr-FR" kern="1200" smtClean="0"/>
              <a:t>le</a:t>
            </a:r>
            <a:r>
              <a:rPr lang="fr-FR" kern="1200" smtClean="0">
                <a:latin typeface="Arial Rounded MT Bold" pitchFamily="34" charset="0"/>
              </a:rPr>
              <a:t> </a:t>
            </a:r>
            <a:r>
              <a:rPr lang="fr-FR" kern="1200" smtClean="0"/>
              <a:t>faire</a:t>
            </a:r>
            <a:r>
              <a:rPr lang="fr-FR" kern="1200" smtClean="0">
                <a:latin typeface="Arial Rounded MT Bold" pitchFamily="34" charset="0"/>
              </a:rPr>
              <a:t> </a:t>
            </a:r>
            <a:r>
              <a:rPr lang="fr-FR" kern="1200" smtClean="0"/>
              <a:t>connaître.</a:t>
            </a:r>
            <a:endParaRPr lang="en-US" dirty="0" smtClean="0">
              <a:cs typeface="Arial" charset="0"/>
            </a:endParaRPr>
          </a:p>
          <a:p>
            <a:pPr>
              <a:defRPr/>
            </a:pPr>
            <a:r>
              <a:rPr lang="fr-FR" sz="2000" b="0" kern="1200" smtClean="0">
                <a:solidFill>
                  <a:srgbClr val="000000"/>
                </a:solidFill>
              </a:rPr>
              <a:t>Les</a:t>
            </a:r>
            <a:r>
              <a:rPr lang="fr-FR" sz="2800" kern="1200" smtClean="0">
                <a:solidFill>
                  <a:srgbClr val="006600"/>
                </a:solidFill>
                <a:latin typeface="Arial Rounded MT Bold" pitchFamily="34" charset="0"/>
              </a:rPr>
              <a:t> </a:t>
            </a:r>
            <a:r>
              <a:rPr lang="fr-FR" sz="2800" kern="1200" smtClean="0">
                <a:solidFill>
                  <a:srgbClr val="006600"/>
                </a:solidFill>
                <a:latin typeface="Arial Rounded MT Bold"/>
              </a:rPr>
              <a:t>enseignants</a:t>
            </a:r>
            <a:r>
              <a:rPr lang="fr-FR" kern="1200" smtClean="0">
                <a:solidFill>
                  <a:srgbClr val="74B31F"/>
                </a:solidFill>
                <a:latin typeface="Arial Rounded MT Bold" pitchFamily="34" charset="0"/>
              </a:rPr>
              <a:t> </a:t>
            </a:r>
            <a:r>
              <a:rPr lang="fr-FR" sz="2800" kern="1200" smtClean="0">
                <a:solidFill>
                  <a:srgbClr val="006600"/>
                </a:solidFill>
                <a:latin typeface="Arial Rounded MT Bold"/>
              </a:rPr>
              <a:t>peuvent</a:t>
            </a:r>
            <a:r>
              <a:rPr lang="fr-FR" kern="1200" smtClean="0">
                <a:solidFill>
                  <a:srgbClr val="74B31F"/>
                </a:solidFill>
                <a:latin typeface="Arial Rounded MT Bold" pitchFamily="34" charset="0"/>
              </a:rPr>
              <a:t> </a:t>
            </a:r>
            <a:r>
              <a:rPr lang="fr-FR" kern="1200" smtClean="0"/>
              <a:t>leur</a:t>
            </a:r>
            <a:r>
              <a:rPr lang="fr-FR" kern="1200" smtClean="0">
                <a:latin typeface="Arial Rounded MT Bold" pitchFamily="34" charset="0"/>
              </a:rPr>
              <a:t> </a:t>
            </a:r>
            <a:r>
              <a:rPr lang="fr-FR" kern="1200" smtClean="0"/>
              <a:t>donner</a:t>
            </a:r>
            <a:r>
              <a:rPr lang="fr-FR" kern="1200" smtClean="0">
                <a:latin typeface="Arial Rounded MT Bold" pitchFamily="34" charset="0"/>
              </a:rPr>
              <a:t> </a:t>
            </a:r>
            <a:r>
              <a:rPr lang="fr-FR" kern="1200" smtClean="0"/>
              <a:t>plus</a:t>
            </a:r>
            <a:r>
              <a:rPr lang="fr-FR" kern="1200" smtClean="0">
                <a:latin typeface="Arial Rounded MT Bold" pitchFamily="34" charset="0"/>
              </a:rPr>
              <a:t> </a:t>
            </a:r>
            <a:r>
              <a:rPr lang="fr-FR" kern="1200" smtClean="0"/>
              <a:t>d'informations</a:t>
            </a:r>
            <a:r>
              <a:rPr lang="fr-FR" kern="1200" smtClean="0">
                <a:latin typeface="Arial Rounded MT Bold" pitchFamily="34" charset="0"/>
              </a:rPr>
              <a:t> </a:t>
            </a:r>
            <a:r>
              <a:rPr lang="fr-FR" kern="1200" smtClean="0"/>
              <a:t>sur</a:t>
            </a:r>
            <a:r>
              <a:rPr lang="fr-FR" kern="1200" smtClean="0">
                <a:latin typeface="Arial Rounded MT Bold" pitchFamily="34" charset="0"/>
              </a:rPr>
              <a:t> </a:t>
            </a:r>
            <a:r>
              <a:rPr lang="fr-FR" kern="1200" smtClean="0"/>
              <a:t>l'importance</a:t>
            </a:r>
            <a:r>
              <a:rPr lang="fr-FR" kern="1200" smtClean="0">
                <a:latin typeface="Arial Rounded MT Bold" pitchFamily="34" charset="0"/>
              </a:rPr>
              <a:t> </a:t>
            </a:r>
            <a:r>
              <a:rPr lang="fr-FR" kern="1200" smtClean="0"/>
              <a:t>pour</a:t>
            </a:r>
            <a:r>
              <a:rPr lang="fr-FR" kern="1200" smtClean="0">
                <a:latin typeface="Arial Rounded MT Bold" pitchFamily="34" charset="0"/>
              </a:rPr>
              <a:t> </a:t>
            </a:r>
            <a:r>
              <a:rPr lang="fr-FR" kern="1200" smtClean="0"/>
              <a:t>l'environnement</a:t>
            </a:r>
            <a:r>
              <a:rPr lang="fr-FR" kern="1200" smtClean="0">
                <a:latin typeface="Arial Rounded MT Bold" pitchFamily="34" charset="0"/>
              </a:rPr>
              <a:t> </a:t>
            </a:r>
            <a:r>
              <a:rPr lang="fr-FR" kern="1200" smtClean="0"/>
              <a:t>du</a:t>
            </a:r>
            <a:r>
              <a:rPr lang="fr-FR" kern="1200" smtClean="0">
                <a:latin typeface="Arial Rounded MT Bold" pitchFamily="34" charset="0"/>
              </a:rPr>
              <a:t> </a:t>
            </a:r>
            <a:r>
              <a:rPr lang="fr-FR" kern="1200" smtClean="0"/>
              <a:t>choix</a:t>
            </a:r>
            <a:r>
              <a:rPr lang="fr-FR" kern="1200" smtClean="0">
                <a:latin typeface="Arial Rounded MT Bold" pitchFamily="34" charset="0"/>
              </a:rPr>
              <a:t> </a:t>
            </a:r>
            <a:r>
              <a:rPr lang="fr-FR" kern="1200" smtClean="0"/>
              <a:t>des</a:t>
            </a:r>
            <a:r>
              <a:rPr lang="fr-FR" kern="1200" smtClean="0">
                <a:latin typeface="Arial Rounded MT Bold" pitchFamily="34" charset="0"/>
              </a:rPr>
              <a:t> </a:t>
            </a:r>
            <a:r>
              <a:rPr lang="fr-FR" kern="1200" smtClean="0"/>
              <a:t>matériaux</a:t>
            </a:r>
            <a:r>
              <a:rPr lang="fr-FR" kern="1200" smtClean="0">
                <a:latin typeface="Arial Rounded MT Bold" pitchFamily="34" charset="0"/>
              </a:rPr>
              <a:t> </a:t>
            </a:r>
            <a:r>
              <a:rPr lang="fr-FR" kern="1200" smtClean="0"/>
              <a:t>et</a:t>
            </a:r>
            <a:r>
              <a:rPr lang="fr-FR" kern="1200" smtClean="0">
                <a:latin typeface="Arial Rounded MT Bold" pitchFamily="34" charset="0"/>
              </a:rPr>
              <a:t> </a:t>
            </a:r>
            <a:r>
              <a:rPr lang="fr-FR" kern="1200" smtClean="0"/>
              <a:t>des</a:t>
            </a:r>
            <a:r>
              <a:rPr lang="fr-FR" kern="1200" smtClean="0">
                <a:latin typeface="Arial Rounded MT Bold" pitchFamily="34" charset="0"/>
              </a:rPr>
              <a:t> </a:t>
            </a:r>
            <a:r>
              <a:rPr lang="fr-FR" kern="1200" smtClean="0"/>
              <a:t>processus</a:t>
            </a:r>
            <a:r>
              <a:rPr lang="fr-FR" kern="1200" smtClean="0">
                <a:latin typeface="Arial Rounded MT Bold" pitchFamily="34" charset="0"/>
              </a:rPr>
              <a:t> </a:t>
            </a:r>
            <a:r>
              <a:rPr lang="fr-FR" kern="1200" smtClean="0"/>
              <a:t>de</a:t>
            </a:r>
            <a:r>
              <a:rPr lang="fr-FR" kern="1200" smtClean="0">
                <a:latin typeface="Arial Rounded MT Bold" pitchFamily="34" charset="0"/>
              </a:rPr>
              <a:t> </a:t>
            </a:r>
            <a:r>
              <a:rPr lang="fr-FR" kern="1200" smtClean="0"/>
              <a:t>fabrication.</a:t>
            </a:r>
            <a:r>
              <a:rPr lang="en-US" smtClean="0">
                <a:latin typeface="Arial" charset="0"/>
                <a:cs typeface="Arial" charset="0"/>
              </a:rPr>
              <a:t> </a:t>
            </a:r>
            <a:endParaRPr lang="en-US" dirty="0" smtClean="0">
              <a:latin typeface="Arial" charset="0"/>
              <a:cs typeface="Arial" charset="0"/>
            </a:endParaRPr>
          </a:p>
          <a:p>
            <a:pPr>
              <a:defRPr/>
            </a:pPr>
            <a:r>
              <a:rPr lang="fr-FR" sz="2000" b="0" kern="1200" smtClean="0">
                <a:solidFill>
                  <a:srgbClr val="000000"/>
                </a:solidFill>
              </a:rPr>
              <a:t>L'</a:t>
            </a:r>
            <a:r>
              <a:rPr lang="fr-FR" sz="2800" kern="1200" smtClean="0">
                <a:solidFill>
                  <a:srgbClr val="006600"/>
                </a:solidFill>
                <a:latin typeface="Arial Rounded MT Bold"/>
              </a:rPr>
              <a:t>enseignement</a:t>
            </a:r>
            <a:r>
              <a:rPr lang="fr-FR" kern="1200" smtClean="0">
                <a:latin typeface="Arial Rounded MT Bold" pitchFamily="34" charset="0"/>
              </a:rPr>
              <a:t> </a:t>
            </a:r>
            <a:r>
              <a:rPr lang="fr-FR" sz="2800" kern="1200" smtClean="0">
                <a:solidFill>
                  <a:srgbClr val="006600"/>
                </a:solidFill>
                <a:latin typeface="Arial Rounded MT Bold"/>
              </a:rPr>
              <a:t>associe</a:t>
            </a:r>
            <a:r>
              <a:rPr lang="fr-FR" kern="1200" smtClean="0">
                <a:latin typeface="Arial Rounded MT Bold" pitchFamily="34" charset="0"/>
              </a:rPr>
              <a:t> </a:t>
            </a:r>
            <a:r>
              <a:rPr lang="fr-FR" kern="1200" smtClean="0"/>
              <a:t>l'apprentissage</a:t>
            </a:r>
            <a:r>
              <a:rPr lang="fr-FR" kern="1200" smtClean="0">
                <a:latin typeface="Arial Rounded MT Bold" pitchFamily="34" charset="0"/>
              </a:rPr>
              <a:t> </a:t>
            </a:r>
            <a:r>
              <a:rPr lang="fr-FR" kern="1200" smtClean="0"/>
              <a:t>de</a:t>
            </a:r>
            <a:r>
              <a:rPr lang="fr-FR" kern="1200" smtClean="0">
                <a:latin typeface="Arial Rounded MT Bold" pitchFamily="34" charset="0"/>
              </a:rPr>
              <a:t> </a:t>
            </a:r>
            <a:r>
              <a:rPr lang="fr-FR" kern="1200" smtClean="0"/>
              <a:t>la</a:t>
            </a:r>
            <a:r>
              <a:rPr lang="fr-FR" kern="1200" smtClean="0">
                <a:latin typeface="Arial Rounded MT Bold" pitchFamily="34" charset="0"/>
              </a:rPr>
              <a:t> </a:t>
            </a:r>
            <a:r>
              <a:rPr lang="fr-FR" kern="1200" smtClean="0"/>
              <a:t>conception</a:t>
            </a:r>
            <a:r>
              <a:rPr lang="fr-FR" kern="1200" smtClean="0">
                <a:latin typeface="Arial Rounded MT Bold" pitchFamily="34" charset="0"/>
              </a:rPr>
              <a:t> </a:t>
            </a:r>
            <a:r>
              <a:rPr lang="fr-FR" kern="1200" smtClean="0"/>
              <a:t>et</a:t>
            </a:r>
            <a:r>
              <a:rPr lang="fr-FR" kern="1200" smtClean="0">
                <a:latin typeface="Arial Rounded MT Bold" pitchFamily="34" charset="0"/>
              </a:rPr>
              <a:t> </a:t>
            </a:r>
            <a:r>
              <a:rPr lang="fr-FR" kern="1200" smtClean="0"/>
              <a:t>des</a:t>
            </a:r>
            <a:r>
              <a:rPr lang="fr-FR" kern="1200" smtClean="0">
                <a:latin typeface="Arial Rounded MT Bold" pitchFamily="34" charset="0"/>
              </a:rPr>
              <a:t> </a:t>
            </a:r>
            <a:r>
              <a:rPr lang="fr-FR" kern="1200" smtClean="0"/>
              <a:t>technologies</a:t>
            </a:r>
            <a:r>
              <a:rPr lang="fr-FR" kern="1200" smtClean="0">
                <a:latin typeface="Arial Rounded MT Bold" pitchFamily="34" charset="0"/>
              </a:rPr>
              <a:t> </a:t>
            </a:r>
            <a:r>
              <a:rPr lang="fr-FR" kern="1200" smtClean="0"/>
              <a:t>avec</a:t>
            </a:r>
            <a:r>
              <a:rPr lang="fr-FR" kern="1200" smtClean="0">
                <a:latin typeface="Arial Rounded MT Bold" pitchFamily="34" charset="0"/>
              </a:rPr>
              <a:t> </a:t>
            </a:r>
            <a:r>
              <a:rPr lang="fr-FR" kern="1200" smtClean="0"/>
              <a:t>celui</a:t>
            </a:r>
            <a:r>
              <a:rPr lang="fr-FR" kern="1200" smtClean="0">
                <a:latin typeface="Arial Rounded MT Bold" pitchFamily="34" charset="0"/>
              </a:rPr>
              <a:t> </a:t>
            </a:r>
            <a:r>
              <a:rPr lang="fr-FR" kern="1200" smtClean="0"/>
              <a:t>des</a:t>
            </a:r>
            <a:r>
              <a:rPr lang="fr-FR" kern="1200" smtClean="0">
                <a:latin typeface="Arial Rounded MT Bold" pitchFamily="34" charset="0"/>
              </a:rPr>
              <a:t> </a:t>
            </a:r>
            <a:r>
              <a:rPr lang="fr-FR" kern="1200" smtClean="0"/>
              <a:t>conditions</a:t>
            </a:r>
            <a:r>
              <a:rPr lang="fr-FR" kern="1200" smtClean="0">
                <a:latin typeface="Arial Rounded MT Bold" pitchFamily="34" charset="0"/>
              </a:rPr>
              <a:t> </a:t>
            </a:r>
            <a:r>
              <a:rPr lang="fr-FR" kern="1200" smtClean="0"/>
              <a:t>sociales,</a:t>
            </a:r>
            <a:r>
              <a:rPr lang="fr-FR" kern="1200" smtClean="0">
                <a:latin typeface="Arial Rounded MT Bold" pitchFamily="34" charset="0"/>
              </a:rPr>
              <a:t> </a:t>
            </a:r>
            <a:r>
              <a:rPr lang="fr-FR" kern="1200" smtClean="0"/>
              <a:t>environnementales</a:t>
            </a:r>
            <a:r>
              <a:rPr lang="fr-FR" kern="1200" smtClean="0">
                <a:latin typeface="Arial Rounded MT Bold" pitchFamily="34" charset="0"/>
              </a:rPr>
              <a:t> </a:t>
            </a:r>
            <a:r>
              <a:rPr lang="fr-FR" kern="1200" smtClean="0"/>
              <a:t>et</a:t>
            </a:r>
            <a:r>
              <a:rPr lang="fr-FR" kern="1200" smtClean="0">
                <a:latin typeface="Arial Rounded MT Bold" pitchFamily="34" charset="0"/>
              </a:rPr>
              <a:t> </a:t>
            </a:r>
            <a:r>
              <a:rPr lang="fr-FR" kern="1200" smtClean="0"/>
              <a:t>économiques.</a:t>
            </a:r>
            <a:endParaRPr lang="en-US" dirty="0" smtClean="0">
              <a:cs typeface="Arial" charset="0"/>
            </a:endParaRPr>
          </a:p>
          <a:p>
            <a:pPr>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Merci</a:t>
            </a:r>
            <a:endParaRPr lang="en-US" dirty="0"/>
          </a:p>
        </p:txBody>
      </p:sp>
      <p:sp>
        <p:nvSpPr>
          <p:cNvPr id="5" name="Text Placeholder 4"/>
          <p:cNvSpPr>
            <a:spLocks noGrp="1"/>
          </p:cNvSpPr>
          <p:nvPr>
            <p:ph type="body" idx="1"/>
          </p:nvPr>
        </p:nvSpPr>
        <p:spPr/>
        <p:txBody>
          <a:bodyPr/>
          <a:lstStyle/>
          <a:p>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z="2500" smtClean="0"/>
              <a:t>Analyse du cycle de vie</a:t>
            </a:r>
            <a:endParaRPr lang="en-US" sz="2500" dirty="0"/>
          </a:p>
        </p:txBody>
      </p:sp>
      <p:sp>
        <p:nvSpPr>
          <p:cNvPr id="3" name="Content Placeholder 2"/>
          <p:cNvSpPr>
            <a:spLocks noGrp="1"/>
          </p:cNvSpPr>
          <p:nvPr>
            <p:ph idx="1"/>
          </p:nvPr>
        </p:nvSpPr>
        <p:spPr>
          <a:xfrm>
            <a:off x="609600" y="1219200"/>
            <a:ext cx="4493572" cy="4525963"/>
          </a:xfrm>
        </p:spPr>
        <p:txBody>
          <a:bodyPr>
            <a:normAutofit lnSpcReduction="10000"/>
          </a:bodyPr>
          <a:lstStyle/>
          <a:p>
            <a:r>
              <a:rPr lang="fr-FR" dirty="0" smtClean="0"/>
              <a:t>Méthode qui permet d'évaluer de manière quantitative </a:t>
            </a:r>
            <a:r>
              <a:rPr lang="fr-FR" sz="2800" dirty="0" smtClean="0">
                <a:solidFill>
                  <a:srgbClr val="578617"/>
                </a:solidFill>
              </a:rPr>
              <a:t>l'impact d'un produit sur l'environnement</a:t>
            </a:r>
            <a:r>
              <a:rPr lang="fr-FR" sz="2800" dirty="0" smtClean="0"/>
              <a:t> </a:t>
            </a:r>
            <a:r>
              <a:rPr lang="fr-FR" dirty="0" smtClean="0"/>
              <a:t>tout au long de son cycle de vie, depuis l'extraction des matières premières, en passant par la fabrication, la distribution, l'utilisation, la mise au rebut, jusqu'au recyclage.</a:t>
            </a:r>
            <a:endParaRPr lang="en-US" dirty="0"/>
          </a:p>
        </p:txBody>
      </p:sp>
      <p:pic>
        <p:nvPicPr>
          <p:cNvPr id="5" name="Picture 4" descr="lca_SW_logo_r02.jpg"/>
          <p:cNvPicPr>
            <a:picLocks noChangeAspect="1"/>
          </p:cNvPicPr>
          <p:nvPr/>
        </p:nvPicPr>
        <p:blipFill>
          <a:blip r:embed="rId3" cstate="print"/>
          <a:stretch>
            <a:fillRect/>
          </a:stretch>
        </p:blipFill>
        <p:spPr>
          <a:xfrm>
            <a:off x="5029200" y="1605119"/>
            <a:ext cx="3970390" cy="308357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z="2500" smtClean="0"/>
              <a:t>Analyse du cycle de vie</a:t>
            </a:r>
            <a:endParaRPr lang="en-US" sz="2500" dirty="0"/>
          </a:p>
        </p:txBody>
      </p:sp>
      <p:sp>
        <p:nvSpPr>
          <p:cNvPr id="3" name="Content Placeholder 2"/>
          <p:cNvSpPr>
            <a:spLocks noGrp="1"/>
          </p:cNvSpPr>
          <p:nvPr>
            <p:ph idx="1"/>
          </p:nvPr>
        </p:nvSpPr>
        <p:spPr>
          <a:xfrm>
            <a:off x="381000" y="914400"/>
            <a:ext cx="8536628" cy="5486400"/>
          </a:xfrm>
        </p:spPr>
        <p:txBody>
          <a:bodyPr numCol="1">
            <a:normAutofit fontScale="77500" lnSpcReduction="20000"/>
          </a:bodyPr>
          <a:lstStyle/>
          <a:p>
            <a:r>
              <a:rPr lang="en-US" sz="2500" dirty="0" smtClean="0"/>
              <a:t>Extraction des </a:t>
            </a:r>
            <a:r>
              <a:rPr lang="en-US" sz="2500" dirty="0" err="1" smtClean="0"/>
              <a:t>matières</a:t>
            </a:r>
            <a:r>
              <a:rPr lang="en-US" sz="2500" dirty="0" smtClean="0"/>
              <a:t> premières</a:t>
            </a:r>
          </a:p>
          <a:p>
            <a:pPr lvl="1"/>
            <a:r>
              <a:rPr lang="fr-FR" sz="2100" dirty="0" smtClean="0"/>
              <a:t>Plantation, soin et abattage des arbres</a:t>
            </a:r>
            <a:endParaRPr lang="en-US" sz="2100" dirty="0" smtClean="0"/>
          </a:p>
          <a:p>
            <a:pPr lvl="1"/>
            <a:r>
              <a:rPr lang="en-US" sz="2100" dirty="0" smtClean="0"/>
              <a:t>Exploitation </a:t>
            </a:r>
            <a:r>
              <a:rPr lang="en-US" sz="2100" dirty="0" err="1" smtClean="0"/>
              <a:t>minière</a:t>
            </a:r>
            <a:r>
              <a:rPr lang="en-US" sz="2100" dirty="0" smtClean="0"/>
              <a:t> (</a:t>
            </a:r>
            <a:r>
              <a:rPr lang="en-US" sz="2100" dirty="0" err="1" smtClean="0"/>
              <a:t>exemple</a:t>
            </a:r>
            <a:r>
              <a:rPr lang="en-US" sz="2100" dirty="0" smtClean="0"/>
              <a:t> : bauxite)</a:t>
            </a:r>
          </a:p>
          <a:p>
            <a:pPr lvl="1"/>
            <a:r>
              <a:rPr lang="fr-FR" sz="2100" dirty="0" smtClean="0"/>
              <a:t>Forage et pompage du pétrole</a:t>
            </a:r>
            <a:endParaRPr lang="en-US" sz="2100" dirty="0" smtClean="0"/>
          </a:p>
          <a:p>
            <a:r>
              <a:rPr lang="fr-FR" sz="2500" dirty="0" smtClean="0"/>
              <a:t>Traitement des matériaux </a:t>
            </a:r>
            <a:r>
              <a:rPr lang="fr-FR" sz="2100" dirty="0" smtClean="0"/>
              <a:t>: </a:t>
            </a:r>
            <a:r>
              <a:rPr lang="fr-FR" sz="2100" b="0" dirty="0" smtClean="0"/>
              <a:t>transformation</a:t>
            </a:r>
            <a:r>
              <a:rPr lang="fr-FR" sz="2100" dirty="0" smtClean="0"/>
              <a:t> </a:t>
            </a:r>
            <a:r>
              <a:rPr lang="fr-FR" sz="2100" b="0" dirty="0" smtClean="0"/>
              <a:t>des</a:t>
            </a:r>
            <a:r>
              <a:rPr lang="fr-FR" sz="2100" dirty="0" smtClean="0"/>
              <a:t> </a:t>
            </a:r>
            <a:r>
              <a:rPr lang="fr-FR" sz="2100" b="0" dirty="0" smtClean="0"/>
              <a:t>matières</a:t>
            </a:r>
            <a:r>
              <a:rPr lang="fr-FR" sz="2100" dirty="0" smtClean="0"/>
              <a:t> </a:t>
            </a:r>
            <a:r>
              <a:rPr lang="fr-FR" sz="2100" b="0" dirty="0" smtClean="0"/>
              <a:t>premières</a:t>
            </a:r>
            <a:r>
              <a:rPr lang="fr-FR" sz="2100" dirty="0" smtClean="0"/>
              <a:t> </a:t>
            </a:r>
            <a:r>
              <a:rPr lang="fr-FR" sz="2100" b="0" dirty="0" smtClean="0"/>
              <a:t>en</a:t>
            </a:r>
            <a:r>
              <a:rPr lang="fr-FR" sz="2100" dirty="0" smtClean="0"/>
              <a:t> </a:t>
            </a:r>
            <a:r>
              <a:rPr lang="fr-FR" sz="2100" b="0" dirty="0" smtClean="0"/>
              <a:t>matériaux</a:t>
            </a:r>
            <a:r>
              <a:rPr lang="fr-FR" sz="2100" dirty="0" smtClean="0"/>
              <a:t> </a:t>
            </a:r>
            <a:r>
              <a:rPr lang="fr-FR" sz="2100" b="0" dirty="0" smtClean="0"/>
              <a:t>d'ingénierie</a:t>
            </a:r>
            <a:endParaRPr lang="en-US" sz="2100" b="0" dirty="0" smtClean="0"/>
          </a:p>
          <a:p>
            <a:pPr lvl="1"/>
            <a:r>
              <a:rPr lang="en-US" sz="2100" dirty="0" err="1" smtClean="0"/>
              <a:t>Pétrole</a:t>
            </a:r>
            <a:r>
              <a:rPr lang="en-US" sz="2100" dirty="0" smtClean="0"/>
              <a:t> en </a:t>
            </a:r>
            <a:r>
              <a:rPr lang="en-US" sz="2100" dirty="0" err="1" smtClean="0"/>
              <a:t>plastique</a:t>
            </a:r>
            <a:endParaRPr lang="en-US" sz="2100" dirty="0" smtClean="0"/>
          </a:p>
          <a:p>
            <a:pPr lvl="1"/>
            <a:r>
              <a:rPr lang="en-US" sz="2100" dirty="0" err="1" smtClean="0"/>
              <a:t>Fer</a:t>
            </a:r>
            <a:r>
              <a:rPr lang="en-US" sz="2100" dirty="0" smtClean="0"/>
              <a:t> en </a:t>
            </a:r>
            <a:r>
              <a:rPr lang="en-US" sz="2100" dirty="0" err="1" smtClean="0"/>
              <a:t>acier</a:t>
            </a:r>
            <a:endParaRPr lang="en-US" sz="2100" dirty="0" smtClean="0"/>
          </a:p>
          <a:p>
            <a:pPr lvl="1"/>
            <a:r>
              <a:rPr lang="en-US" sz="2100" dirty="0" smtClean="0"/>
              <a:t>Bauxite en </a:t>
            </a:r>
            <a:r>
              <a:rPr lang="en-US" sz="2100" dirty="0" err="1" smtClean="0"/>
              <a:t>aluminium</a:t>
            </a:r>
            <a:endParaRPr lang="en-US" sz="2100" dirty="0" smtClean="0"/>
          </a:p>
          <a:p>
            <a:r>
              <a:rPr lang="fr-FR" sz="2500" dirty="0" smtClean="0"/>
              <a:t>Fabrication des pièces</a:t>
            </a:r>
            <a:r>
              <a:rPr lang="fr-FR" sz="2100" dirty="0" smtClean="0"/>
              <a:t> </a:t>
            </a:r>
            <a:r>
              <a:rPr lang="fr-FR" sz="2100" b="0" dirty="0" smtClean="0"/>
              <a:t>:</a:t>
            </a:r>
            <a:r>
              <a:rPr lang="fr-FR" sz="2100" dirty="0" smtClean="0"/>
              <a:t> </a:t>
            </a:r>
            <a:r>
              <a:rPr lang="fr-FR" sz="2100" b="0" dirty="0" smtClean="0"/>
              <a:t>transformation</a:t>
            </a:r>
            <a:r>
              <a:rPr lang="fr-FR" sz="2100" dirty="0" smtClean="0"/>
              <a:t> </a:t>
            </a:r>
            <a:r>
              <a:rPr lang="fr-FR" sz="2100" b="0" dirty="0" smtClean="0"/>
              <a:t>des</a:t>
            </a:r>
            <a:r>
              <a:rPr lang="fr-FR" sz="2100" dirty="0" smtClean="0"/>
              <a:t> </a:t>
            </a:r>
            <a:r>
              <a:rPr lang="fr-FR" sz="2100" b="0" dirty="0" smtClean="0"/>
              <a:t>matériaux</a:t>
            </a:r>
            <a:r>
              <a:rPr lang="fr-FR" sz="2100" dirty="0" smtClean="0"/>
              <a:t> </a:t>
            </a:r>
            <a:r>
              <a:rPr lang="fr-FR" sz="2100" b="0" dirty="0" smtClean="0"/>
              <a:t>en</a:t>
            </a:r>
            <a:r>
              <a:rPr lang="fr-FR" sz="2100" dirty="0" smtClean="0"/>
              <a:t> </a:t>
            </a:r>
            <a:r>
              <a:rPr lang="fr-FR" sz="2100" b="0" dirty="0" smtClean="0"/>
              <a:t>pièces</a:t>
            </a:r>
            <a:r>
              <a:rPr lang="fr-FR" sz="2100" dirty="0" smtClean="0"/>
              <a:t> </a:t>
            </a:r>
            <a:r>
              <a:rPr lang="fr-FR" sz="2100" b="0" dirty="0" smtClean="0"/>
              <a:t>finies</a:t>
            </a:r>
            <a:endParaRPr lang="en-US" sz="2100" b="0" dirty="0" smtClean="0"/>
          </a:p>
          <a:p>
            <a:pPr lvl="1"/>
            <a:r>
              <a:rPr lang="en-US" sz="2100" dirty="0" err="1" smtClean="0"/>
              <a:t>Moulage</a:t>
            </a:r>
            <a:r>
              <a:rPr lang="en-US" sz="2100" dirty="0" smtClean="0"/>
              <a:t> par injection</a:t>
            </a:r>
          </a:p>
          <a:p>
            <a:pPr lvl="1"/>
            <a:r>
              <a:rPr lang="en-US" sz="2100" dirty="0" err="1" smtClean="0"/>
              <a:t>Fraisage</a:t>
            </a:r>
            <a:r>
              <a:rPr lang="en-US" sz="2100" dirty="0" smtClean="0"/>
              <a:t> et </a:t>
            </a:r>
            <a:r>
              <a:rPr lang="en-US" sz="2100" dirty="0" err="1" smtClean="0"/>
              <a:t>tournage</a:t>
            </a:r>
            <a:endParaRPr lang="en-US" sz="2100" dirty="0" smtClean="0"/>
          </a:p>
          <a:p>
            <a:pPr lvl="1"/>
            <a:r>
              <a:rPr lang="en-US" sz="2100" dirty="0" err="1" smtClean="0"/>
              <a:t>Moulage</a:t>
            </a:r>
            <a:endParaRPr lang="en-US" sz="2100" dirty="0" smtClean="0"/>
          </a:p>
          <a:p>
            <a:pPr lvl="1"/>
            <a:r>
              <a:rPr lang="en-US" sz="2100" dirty="0" err="1" smtClean="0"/>
              <a:t>Estampage</a:t>
            </a:r>
            <a:endParaRPr lang="en-US" sz="2100" dirty="0" smtClean="0"/>
          </a:p>
          <a:p>
            <a:r>
              <a:rPr lang="fr-FR" sz="2500" dirty="0" smtClean="0"/>
              <a:t>Assemblage</a:t>
            </a:r>
            <a:r>
              <a:rPr lang="fr-FR" sz="2100" dirty="0" smtClean="0"/>
              <a:t> </a:t>
            </a:r>
            <a:r>
              <a:rPr lang="fr-FR" sz="2100" b="0" dirty="0" smtClean="0"/>
              <a:t>:</a:t>
            </a:r>
            <a:r>
              <a:rPr lang="fr-FR" sz="2100" dirty="0" smtClean="0"/>
              <a:t> </a:t>
            </a:r>
            <a:r>
              <a:rPr lang="fr-FR" sz="2100" b="0" dirty="0" smtClean="0"/>
              <a:t>assemblage</a:t>
            </a:r>
            <a:r>
              <a:rPr lang="fr-FR" sz="2100" dirty="0" smtClean="0"/>
              <a:t> </a:t>
            </a:r>
            <a:r>
              <a:rPr lang="fr-FR" sz="2100" b="0" dirty="0" smtClean="0"/>
              <a:t>de</a:t>
            </a:r>
            <a:r>
              <a:rPr lang="fr-FR" sz="2100" dirty="0" smtClean="0"/>
              <a:t> </a:t>
            </a:r>
            <a:r>
              <a:rPr lang="fr-FR" sz="2100" b="0" dirty="0" smtClean="0"/>
              <a:t>toutes</a:t>
            </a:r>
            <a:r>
              <a:rPr lang="fr-FR" sz="2100" dirty="0" smtClean="0"/>
              <a:t> </a:t>
            </a:r>
            <a:r>
              <a:rPr lang="fr-FR" sz="2100" b="0" dirty="0" smtClean="0"/>
              <a:t>les</a:t>
            </a:r>
            <a:r>
              <a:rPr lang="fr-FR" sz="2100" dirty="0" smtClean="0"/>
              <a:t> </a:t>
            </a:r>
            <a:r>
              <a:rPr lang="fr-FR" sz="2100" b="0" dirty="0" smtClean="0"/>
              <a:t>pièces</a:t>
            </a:r>
            <a:r>
              <a:rPr lang="fr-FR" sz="2100" dirty="0" smtClean="0"/>
              <a:t> </a:t>
            </a:r>
            <a:r>
              <a:rPr lang="fr-FR" sz="2100" b="0" dirty="0" smtClean="0"/>
              <a:t>finies</a:t>
            </a:r>
            <a:r>
              <a:rPr lang="fr-FR" sz="2100" dirty="0" smtClean="0"/>
              <a:t> </a:t>
            </a:r>
            <a:r>
              <a:rPr lang="fr-FR" sz="2100" b="0" dirty="0" smtClean="0"/>
              <a:t>pour</a:t>
            </a:r>
            <a:r>
              <a:rPr lang="fr-FR" sz="2100" dirty="0" smtClean="0"/>
              <a:t> </a:t>
            </a:r>
            <a:r>
              <a:rPr lang="fr-FR" sz="2100" b="0" dirty="0" smtClean="0"/>
              <a:t>créer</a:t>
            </a:r>
            <a:r>
              <a:rPr lang="fr-FR" sz="2100" dirty="0" smtClean="0"/>
              <a:t> </a:t>
            </a:r>
            <a:r>
              <a:rPr lang="fr-FR" sz="2100" b="0" dirty="0" smtClean="0"/>
              <a:t>le</a:t>
            </a:r>
            <a:r>
              <a:rPr lang="fr-FR" sz="2100" dirty="0" smtClean="0"/>
              <a:t> </a:t>
            </a:r>
            <a:r>
              <a:rPr lang="fr-FR" sz="2100" b="0" dirty="0" smtClean="0"/>
              <a:t>produit</a:t>
            </a:r>
            <a:r>
              <a:rPr lang="fr-FR" sz="2100" dirty="0" smtClean="0"/>
              <a:t> </a:t>
            </a:r>
            <a:r>
              <a:rPr lang="fr-FR" sz="2100" b="0" dirty="0" smtClean="0"/>
              <a:t>final</a:t>
            </a:r>
            <a:endParaRPr lang="en-US" sz="2100" b="0" dirty="0" smtClean="0"/>
          </a:p>
          <a:p>
            <a:r>
              <a:rPr lang="fr-FR" sz="2500" dirty="0" smtClean="0"/>
              <a:t>Utilisation du produit</a:t>
            </a:r>
            <a:r>
              <a:rPr lang="fr-FR" sz="2100" dirty="0" smtClean="0"/>
              <a:t> </a:t>
            </a:r>
            <a:r>
              <a:rPr lang="fr-FR" sz="2100" b="0" dirty="0" smtClean="0"/>
              <a:t>:</a:t>
            </a:r>
            <a:r>
              <a:rPr lang="fr-FR" sz="2100" dirty="0" smtClean="0"/>
              <a:t> </a:t>
            </a:r>
            <a:r>
              <a:rPr lang="fr-FR" sz="2100" b="0" dirty="0" smtClean="0"/>
              <a:t>le</a:t>
            </a:r>
            <a:r>
              <a:rPr lang="fr-FR" sz="2100" dirty="0" smtClean="0"/>
              <a:t> </a:t>
            </a:r>
            <a:r>
              <a:rPr lang="fr-FR" sz="2100" b="0" dirty="0" smtClean="0"/>
              <a:t>consommateur</a:t>
            </a:r>
            <a:r>
              <a:rPr lang="fr-FR" sz="2100" dirty="0" smtClean="0"/>
              <a:t> </a:t>
            </a:r>
            <a:r>
              <a:rPr lang="fr-FR" sz="2100" b="0" dirty="0" smtClean="0"/>
              <a:t>utilise</a:t>
            </a:r>
            <a:r>
              <a:rPr lang="fr-FR" sz="2100" dirty="0" smtClean="0"/>
              <a:t> </a:t>
            </a:r>
            <a:r>
              <a:rPr lang="fr-FR" sz="2100" b="0" dirty="0" smtClean="0"/>
              <a:t>le</a:t>
            </a:r>
            <a:r>
              <a:rPr lang="fr-FR" sz="2100" dirty="0" smtClean="0"/>
              <a:t> </a:t>
            </a:r>
            <a:r>
              <a:rPr lang="fr-FR" sz="2100" b="0" dirty="0" smtClean="0"/>
              <a:t>produit</a:t>
            </a:r>
            <a:r>
              <a:rPr lang="fr-FR" sz="2100" dirty="0" smtClean="0"/>
              <a:t> </a:t>
            </a:r>
            <a:r>
              <a:rPr lang="fr-FR" sz="2100" b="0" dirty="0" smtClean="0"/>
              <a:t>pendant</a:t>
            </a:r>
            <a:r>
              <a:rPr lang="fr-FR" sz="2100" dirty="0" smtClean="0"/>
              <a:t> </a:t>
            </a:r>
            <a:r>
              <a:rPr lang="fr-FR" sz="2100" b="0" dirty="0" smtClean="0"/>
              <a:t>la</a:t>
            </a:r>
            <a:r>
              <a:rPr lang="fr-FR" sz="2100" dirty="0" smtClean="0"/>
              <a:t> </a:t>
            </a:r>
            <a:r>
              <a:rPr lang="fr-FR" sz="2100" b="0" dirty="0" smtClean="0"/>
              <a:t>période</a:t>
            </a:r>
            <a:r>
              <a:rPr lang="fr-FR" sz="2100" dirty="0" smtClean="0"/>
              <a:t> </a:t>
            </a:r>
            <a:r>
              <a:rPr lang="fr-FR" sz="2100" b="0" dirty="0" smtClean="0"/>
              <a:t>correspondant</a:t>
            </a:r>
            <a:r>
              <a:rPr lang="fr-FR" sz="2100" dirty="0" smtClean="0"/>
              <a:t> </a:t>
            </a:r>
            <a:r>
              <a:rPr lang="fr-FR" sz="2100" b="0" dirty="0" smtClean="0"/>
              <a:t>à</a:t>
            </a:r>
            <a:r>
              <a:rPr lang="fr-FR" sz="2100" dirty="0" smtClean="0"/>
              <a:t> </a:t>
            </a:r>
            <a:r>
              <a:rPr lang="fr-FR" sz="2100" b="0" dirty="0" smtClean="0"/>
              <a:t>sa</a:t>
            </a:r>
            <a:r>
              <a:rPr lang="fr-FR" sz="2100" dirty="0" smtClean="0"/>
              <a:t> </a:t>
            </a:r>
            <a:r>
              <a:rPr lang="fr-FR" sz="2100" b="0" dirty="0" smtClean="0"/>
              <a:t>durée</a:t>
            </a:r>
            <a:r>
              <a:rPr lang="fr-FR" sz="2100" dirty="0" smtClean="0"/>
              <a:t> </a:t>
            </a:r>
            <a:r>
              <a:rPr lang="fr-FR" sz="2100" b="0" dirty="0" smtClean="0"/>
              <a:t>de</a:t>
            </a:r>
            <a:r>
              <a:rPr lang="fr-FR" sz="2100" dirty="0" smtClean="0"/>
              <a:t> </a:t>
            </a:r>
            <a:r>
              <a:rPr lang="fr-FR" sz="2100" b="0" dirty="0" smtClean="0"/>
              <a:t>vie</a:t>
            </a:r>
            <a:endParaRPr lang="en-US" sz="2100" b="0" dirty="0" smtClean="0"/>
          </a:p>
          <a:p>
            <a:r>
              <a:rPr lang="fr-FR" sz="2500" dirty="0" smtClean="0"/>
              <a:t>Fin de vie</a:t>
            </a:r>
            <a:r>
              <a:rPr lang="fr-FR" sz="2100" dirty="0" smtClean="0"/>
              <a:t> </a:t>
            </a:r>
            <a:r>
              <a:rPr lang="fr-FR" sz="2100" b="0" dirty="0" smtClean="0"/>
              <a:t>:</a:t>
            </a:r>
            <a:r>
              <a:rPr lang="fr-FR" sz="2100" dirty="0" smtClean="0"/>
              <a:t> </a:t>
            </a:r>
            <a:r>
              <a:rPr lang="fr-FR" sz="2100" b="0" dirty="0" smtClean="0"/>
              <a:t>une</a:t>
            </a:r>
            <a:r>
              <a:rPr lang="fr-FR" sz="2100" dirty="0" smtClean="0"/>
              <a:t> </a:t>
            </a:r>
            <a:r>
              <a:rPr lang="fr-FR" sz="2100" b="0" dirty="0" smtClean="0"/>
              <a:t>fois</a:t>
            </a:r>
            <a:r>
              <a:rPr lang="fr-FR" sz="2100" dirty="0" smtClean="0"/>
              <a:t> </a:t>
            </a:r>
            <a:r>
              <a:rPr lang="fr-FR" sz="2100" b="0" dirty="0" smtClean="0"/>
              <a:t>que</a:t>
            </a:r>
            <a:r>
              <a:rPr lang="fr-FR" sz="2100" dirty="0" smtClean="0"/>
              <a:t> </a:t>
            </a:r>
            <a:r>
              <a:rPr lang="fr-FR" sz="2100" b="0" dirty="0" smtClean="0"/>
              <a:t>le</a:t>
            </a:r>
            <a:r>
              <a:rPr lang="fr-FR" sz="2100" dirty="0" smtClean="0"/>
              <a:t> </a:t>
            </a:r>
            <a:r>
              <a:rPr lang="fr-FR" sz="2100" b="0" dirty="0" smtClean="0"/>
              <a:t>produit</a:t>
            </a:r>
            <a:r>
              <a:rPr lang="fr-FR" sz="2100" dirty="0" smtClean="0"/>
              <a:t> </a:t>
            </a:r>
            <a:r>
              <a:rPr lang="fr-FR" sz="2100" b="0" dirty="0" smtClean="0"/>
              <a:t>a</a:t>
            </a:r>
            <a:r>
              <a:rPr lang="fr-FR" sz="2100" dirty="0" smtClean="0"/>
              <a:t> </a:t>
            </a:r>
            <a:r>
              <a:rPr lang="fr-FR" sz="2100" b="0" dirty="0" smtClean="0"/>
              <a:t>atteint</a:t>
            </a:r>
            <a:r>
              <a:rPr lang="fr-FR" sz="2100" dirty="0" smtClean="0"/>
              <a:t> </a:t>
            </a:r>
            <a:r>
              <a:rPr lang="fr-FR" sz="2100" b="0" dirty="0" smtClean="0"/>
              <a:t>sa</a:t>
            </a:r>
            <a:r>
              <a:rPr lang="fr-FR" sz="2100" dirty="0" smtClean="0"/>
              <a:t> </a:t>
            </a:r>
            <a:r>
              <a:rPr lang="fr-FR" sz="2100" b="0" dirty="0" smtClean="0"/>
              <a:t>fin</a:t>
            </a:r>
            <a:r>
              <a:rPr lang="fr-FR" sz="2100" dirty="0" smtClean="0"/>
              <a:t> </a:t>
            </a:r>
            <a:r>
              <a:rPr lang="fr-FR" sz="2100" b="0" dirty="0" smtClean="0"/>
              <a:t>de</a:t>
            </a:r>
            <a:r>
              <a:rPr lang="fr-FR" sz="2100" dirty="0" smtClean="0"/>
              <a:t> </a:t>
            </a:r>
            <a:r>
              <a:rPr lang="fr-FR" sz="2100" b="0" dirty="0" smtClean="0"/>
              <a:t>vie,</a:t>
            </a:r>
            <a:r>
              <a:rPr lang="fr-FR" sz="2100" dirty="0" smtClean="0"/>
              <a:t> </a:t>
            </a:r>
            <a:r>
              <a:rPr lang="fr-FR" sz="2100" b="0" dirty="0" smtClean="0"/>
              <a:t>il</a:t>
            </a:r>
            <a:r>
              <a:rPr lang="fr-FR" sz="2100" dirty="0" smtClean="0"/>
              <a:t> </a:t>
            </a:r>
            <a:r>
              <a:rPr lang="fr-FR" sz="2100" b="0" dirty="0" smtClean="0"/>
              <a:t>est</a:t>
            </a:r>
            <a:r>
              <a:rPr lang="fr-FR" sz="2100" dirty="0" smtClean="0"/>
              <a:t> </a:t>
            </a:r>
            <a:r>
              <a:rPr lang="fr-FR" sz="2100" b="0" dirty="0" smtClean="0"/>
              <a:t>soit</a:t>
            </a:r>
            <a:r>
              <a:rPr lang="fr-FR" sz="2100" dirty="0" smtClean="0"/>
              <a:t> </a:t>
            </a:r>
            <a:r>
              <a:rPr lang="fr-FR" sz="2100" b="0" dirty="0" smtClean="0"/>
              <a:t>:</a:t>
            </a:r>
            <a:endParaRPr lang="en-US" sz="2100" b="0" dirty="0" smtClean="0"/>
          </a:p>
          <a:p>
            <a:pPr lvl="1"/>
            <a:r>
              <a:rPr lang="en-US" sz="2100" dirty="0" err="1" smtClean="0"/>
              <a:t>enfoui</a:t>
            </a:r>
            <a:r>
              <a:rPr lang="en-US" sz="2100" dirty="0" smtClean="0"/>
              <a:t> ;</a:t>
            </a:r>
          </a:p>
          <a:p>
            <a:pPr lvl="1"/>
            <a:r>
              <a:rPr lang="en-US" sz="2100" dirty="0" err="1" smtClean="0"/>
              <a:t>recyclé</a:t>
            </a:r>
            <a:r>
              <a:rPr lang="en-US" sz="2100" b="0" dirty="0" smtClean="0"/>
              <a:t> </a:t>
            </a:r>
            <a:r>
              <a:rPr lang="en-US" sz="2100" dirty="0" smtClean="0"/>
              <a:t>;</a:t>
            </a:r>
          </a:p>
          <a:p>
            <a:pPr lvl="1"/>
            <a:r>
              <a:rPr lang="en-US" sz="2100" dirty="0" err="1" smtClean="0"/>
              <a:t>incinéré</a:t>
            </a:r>
            <a:r>
              <a:rPr lang="en-US" sz="2100" dirty="0" smtClean="0"/>
              <a:t>.</a:t>
            </a:r>
            <a:r>
              <a:rPr lang="en-US" sz="2065" b="0" dirty="0" smtClean="0"/>
              <a:t> </a:t>
            </a:r>
            <a:endParaRPr lang="en-US" sz="2065" dirty="0" smtClean="0"/>
          </a:p>
          <a:p>
            <a:pPr lvl="1">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z="2500" smtClean="0"/>
              <a:t>Éléments clés de l'analyse du cycle de vie</a:t>
            </a:r>
            <a:endParaRPr lang="en-US" sz="2500" dirty="0"/>
          </a:p>
        </p:txBody>
      </p:sp>
      <p:sp>
        <p:nvSpPr>
          <p:cNvPr id="3" name="Content Placeholder 2"/>
          <p:cNvSpPr>
            <a:spLocks noGrp="1"/>
          </p:cNvSpPr>
          <p:nvPr>
            <p:ph idx="1"/>
          </p:nvPr>
        </p:nvSpPr>
        <p:spPr/>
        <p:txBody>
          <a:bodyPr/>
          <a:lstStyle/>
          <a:p>
            <a:r>
              <a:rPr lang="fr-FR" dirty="0" smtClean="0"/>
              <a:t>Identification et quantification des charges environnementales</a:t>
            </a:r>
            <a:endParaRPr lang="en-US" dirty="0" smtClean="0"/>
          </a:p>
          <a:p>
            <a:pPr lvl="1"/>
            <a:r>
              <a:rPr lang="fr-FR" dirty="0" smtClean="0"/>
              <a:t> Énergie et matières premières consommées</a:t>
            </a:r>
            <a:endParaRPr lang="en-US" dirty="0" smtClean="0"/>
          </a:p>
          <a:p>
            <a:pPr lvl="1"/>
            <a:r>
              <a:rPr lang="en-US" dirty="0" smtClean="0"/>
              <a:t> </a:t>
            </a:r>
            <a:r>
              <a:rPr lang="en-US" dirty="0" err="1" smtClean="0"/>
              <a:t>Émissions</a:t>
            </a:r>
            <a:r>
              <a:rPr lang="en-US" dirty="0" smtClean="0"/>
              <a:t> et </a:t>
            </a:r>
            <a:r>
              <a:rPr lang="en-US" dirty="0" err="1" smtClean="0"/>
              <a:t>déchets</a:t>
            </a:r>
            <a:r>
              <a:rPr lang="en-US" dirty="0" smtClean="0"/>
              <a:t> </a:t>
            </a:r>
            <a:r>
              <a:rPr lang="en-US" dirty="0" err="1" smtClean="0"/>
              <a:t>générés</a:t>
            </a:r>
            <a:endParaRPr lang="en-US" dirty="0" smtClean="0"/>
          </a:p>
          <a:p>
            <a:r>
              <a:rPr lang="fr-FR" dirty="0" smtClean="0"/>
              <a:t>Évaluation des </a:t>
            </a:r>
            <a:r>
              <a:rPr lang="fr-FR" sz="2800" dirty="0" smtClean="0">
                <a:solidFill>
                  <a:srgbClr val="578617"/>
                </a:solidFill>
              </a:rPr>
              <a:t>impacts potentiels </a:t>
            </a:r>
            <a:r>
              <a:rPr lang="fr-FR" dirty="0" smtClean="0"/>
              <a:t>de ces charges</a:t>
            </a:r>
            <a:r>
              <a:rPr lang="en-US" dirty="0" smtClean="0"/>
              <a:t>  </a:t>
            </a:r>
          </a:p>
          <a:p>
            <a:r>
              <a:rPr lang="fr-FR" dirty="0" smtClean="0"/>
              <a:t>Évaluation des options disponibles afin de réduire </a:t>
            </a:r>
            <a:r>
              <a:rPr lang="fr-FR" sz="2800" dirty="0" smtClean="0">
                <a:solidFill>
                  <a:srgbClr val="578617"/>
                </a:solidFill>
              </a:rPr>
              <a:t>ces impacts</a:t>
            </a:r>
            <a:endParaRPr lang="en-US" sz="2800" dirty="0">
              <a:solidFill>
                <a:srgbClr val="578617"/>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2500" smtClean="0"/>
              <a:t>Facteurs d'impact environnemental</a:t>
            </a:r>
            <a:endParaRPr lang="en-US" sz="2500" dirty="0"/>
          </a:p>
        </p:txBody>
      </p:sp>
      <p:pic>
        <p:nvPicPr>
          <p:cNvPr id="6" name="Picture 5"/>
          <p:cNvPicPr>
            <a:picLocks noChangeAspect="1"/>
          </p:cNvPicPr>
          <p:nvPr/>
        </p:nvPicPr>
        <p:blipFill>
          <a:blip r:embed="rId3" cstate="print"/>
          <a:srcRect t="10265" b="4192"/>
          <a:stretch>
            <a:fillRect/>
          </a:stretch>
        </p:blipFill>
        <p:spPr>
          <a:xfrm>
            <a:off x="2133600" y="1371600"/>
            <a:ext cx="2286000" cy="2286000"/>
          </a:xfrm>
          <a:prstGeom prst="rect">
            <a:avLst/>
          </a:prstGeom>
        </p:spPr>
      </p:pic>
      <p:pic>
        <p:nvPicPr>
          <p:cNvPr id="7" name="Picture 6"/>
          <p:cNvPicPr>
            <a:picLocks noChangeAspect="1"/>
          </p:cNvPicPr>
          <p:nvPr/>
        </p:nvPicPr>
        <p:blipFill>
          <a:blip r:embed="rId4" cstate="print"/>
          <a:srcRect l="14478" r="13130"/>
          <a:stretch>
            <a:fillRect/>
          </a:stretch>
        </p:blipFill>
        <p:spPr>
          <a:xfrm>
            <a:off x="4526693" y="1371600"/>
            <a:ext cx="2286000" cy="2286000"/>
          </a:xfrm>
          <a:prstGeom prst="rect">
            <a:avLst/>
          </a:prstGeom>
        </p:spPr>
      </p:pic>
      <p:pic>
        <p:nvPicPr>
          <p:cNvPr id="8" name="Picture 7"/>
          <p:cNvPicPr>
            <a:picLocks noChangeAspect="1"/>
          </p:cNvPicPr>
          <p:nvPr/>
        </p:nvPicPr>
        <p:blipFill>
          <a:blip r:embed="rId5" cstate="print"/>
          <a:srcRect l="5714" r="14286"/>
          <a:stretch>
            <a:fillRect/>
          </a:stretch>
        </p:blipFill>
        <p:spPr>
          <a:xfrm>
            <a:off x="2133600" y="3733800"/>
            <a:ext cx="2286000" cy="2286000"/>
          </a:xfrm>
          <a:prstGeom prst="rect">
            <a:avLst/>
          </a:prstGeom>
        </p:spPr>
      </p:pic>
      <p:pic>
        <p:nvPicPr>
          <p:cNvPr id="9" name="Picture 8"/>
          <p:cNvPicPr>
            <a:picLocks noChangeAspect="1"/>
          </p:cNvPicPr>
          <p:nvPr/>
        </p:nvPicPr>
        <p:blipFill>
          <a:blip r:embed="rId6" cstate="print"/>
          <a:srcRect l="14285" r="11429"/>
          <a:stretch>
            <a:fillRect/>
          </a:stretch>
        </p:blipFill>
        <p:spPr>
          <a:xfrm>
            <a:off x="4526693" y="3733800"/>
            <a:ext cx="2286000" cy="2286000"/>
          </a:xfrm>
          <a:prstGeom prst="rect">
            <a:avLst/>
          </a:prstGeom>
        </p:spPr>
      </p:pic>
      <p:sp>
        <p:nvSpPr>
          <p:cNvPr id="10" name="TextBox 9"/>
          <p:cNvSpPr txBox="1"/>
          <p:nvPr/>
        </p:nvSpPr>
        <p:spPr>
          <a:xfrm>
            <a:off x="2170496" y="914400"/>
            <a:ext cx="2212209" cy="400110"/>
          </a:xfrm>
          <a:prstGeom prst="rect">
            <a:avLst/>
          </a:prstGeom>
          <a:noFill/>
        </p:spPr>
        <p:txBody>
          <a:bodyPr wrap="none" rtlCol="0">
            <a:spAutoFit/>
          </a:bodyPr>
          <a:lstStyle/>
          <a:p>
            <a:r>
              <a:rPr lang="en-US" sz="2000" b="1" smtClean="0">
                <a:solidFill>
                  <a:srgbClr val="28288A"/>
                </a:solidFill>
                <a:latin typeface="Calibri"/>
                <a:ea typeface="ＭＳ Ｐゴシック"/>
              </a:rPr>
              <a:t>Empreinte</a:t>
            </a:r>
            <a:r>
              <a:rPr lang="en-US" sz="2000" b="1" smtClean="0">
                <a:solidFill>
                  <a:srgbClr val="28288A"/>
                </a:solidFill>
                <a:latin typeface="Calibri"/>
              </a:rPr>
              <a:t> </a:t>
            </a:r>
            <a:r>
              <a:rPr lang="en-US" sz="2000" b="1" smtClean="0">
                <a:solidFill>
                  <a:srgbClr val="28288A"/>
                </a:solidFill>
                <a:latin typeface="Calibri"/>
                <a:ea typeface="ＭＳ Ｐゴシック"/>
              </a:rPr>
              <a:t>carbone</a:t>
            </a:r>
            <a:endParaRPr lang="en-US" sz="2000" b="1" dirty="0">
              <a:solidFill>
                <a:srgbClr val="28288A"/>
              </a:solidFill>
              <a:latin typeface="Calibri"/>
              <a:ea typeface="ＭＳ Ｐゴシック"/>
            </a:endParaRPr>
          </a:p>
        </p:txBody>
      </p:sp>
      <p:sp>
        <p:nvSpPr>
          <p:cNvPr id="11" name="TextBox 10"/>
          <p:cNvSpPr txBox="1"/>
          <p:nvPr/>
        </p:nvSpPr>
        <p:spPr>
          <a:xfrm>
            <a:off x="4838350" y="914400"/>
            <a:ext cx="1676400" cy="400110"/>
          </a:xfrm>
          <a:prstGeom prst="rect">
            <a:avLst/>
          </a:prstGeom>
          <a:noFill/>
        </p:spPr>
        <p:txBody>
          <a:bodyPr wrap="square" rtlCol="0">
            <a:spAutoFit/>
          </a:bodyPr>
          <a:lstStyle/>
          <a:p>
            <a:r>
              <a:rPr lang="en-US" sz="2000" b="1" dirty="0" err="1" smtClean="0">
                <a:solidFill>
                  <a:srgbClr val="28288A"/>
                </a:solidFill>
                <a:latin typeface="Calibri"/>
                <a:ea typeface="ＭＳ Ｐゴシック"/>
              </a:rPr>
              <a:t>Énergie</a:t>
            </a:r>
            <a:r>
              <a:rPr lang="en-US" sz="2000" b="1" dirty="0" smtClean="0">
                <a:solidFill>
                  <a:srgbClr val="28288A"/>
                </a:solidFill>
                <a:latin typeface="Calibri"/>
              </a:rPr>
              <a:t> </a:t>
            </a:r>
            <a:r>
              <a:rPr lang="en-US" sz="2000" b="1" dirty="0" err="1" smtClean="0">
                <a:solidFill>
                  <a:srgbClr val="28288A"/>
                </a:solidFill>
                <a:latin typeface="Calibri"/>
                <a:ea typeface="ＭＳ Ｐゴシック"/>
              </a:rPr>
              <a:t>totale</a:t>
            </a:r>
            <a:r>
              <a:rPr lang="en-US" sz="2000" b="1" dirty="0" smtClean="0"/>
              <a:t>  </a:t>
            </a:r>
            <a:endParaRPr lang="en-US" sz="2000" b="1" dirty="0"/>
          </a:p>
        </p:txBody>
      </p:sp>
      <p:sp>
        <p:nvSpPr>
          <p:cNvPr id="12" name="TextBox 11"/>
          <p:cNvSpPr txBox="1"/>
          <p:nvPr/>
        </p:nvSpPr>
        <p:spPr>
          <a:xfrm>
            <a:off x="4799900" y="6096000"/>
            <a:ext cx="1753300" cy="707886"/>
          </a:xfrm>
          <a:prstGeom prst="rect">
            <a:avLst/>
          </a:prstGeom>
          <a:noFill/>
        </p:spPr>
        <p:txBody>
          <a:bodyPr wrap="none" rtlCol="0">
            <a:spAutoFit/>
          </a:bodyPr>
          <a:lstStyle/>
          <a:p>
            <a:r>
              <a:rPr lang="en-US" sz="2000" b="1" dirty="0" err="1" smtClean="0">
                <a:solidFill>
                  <a:srgbClr val="28288A"/>
                </a:solidFill>
                <a:latin typeface="Calibri"/>
                <a:ea typeface="ＭＳ Ｐゴシック"/>
              </a:rPr>
              <a:t>Eutrophisation</a:t>
            </a:r>
            <a:r>
              <a:rPr lang="en-US" sz="2000" b="1" dirty="0" smtClean="0">
                <a:solidFill>
                  <a:srgbClr val="28288A"/>
                </a:solidFill>
                <a:latin typeface="Calibri"/>
              </a:rPr>
              <a:t/>
            </a:r>
            <a:br>
              <a:rPr lang="en-US" sz="2000" b="1" dirty="0" smtClean="0">
                <a:solidFill>
                  <a:srgbClr val="28288A"/>
                </a:solidFill>
                <a:latin typeface="Calibri"/>
              </a:rPr>
            </a:br>
            <a:r>
              <a:rPr lang="en-US" sz="2000" b="1" dirty="0" smtClean="0">
                <a:solidFill>
                  <a:srgbClr val="28288A"/>
                </a:solidFill>
                <a:latin typeface="Calibri"/>
                <a:ea typeface="ＭＳ Ｐゴシック"/>
              </a:rPr>
              <a:t>de</a:t>
            </a:r>
            <a:r>
              <a:rPr lang="en-US" sz="2000" b="1" dirty="0" smtClean="0">
                <a:solidFill>
                  <a:srgbClr val="28288A"/>
                </a:solidFill>
                <a:latin typeface="Calibri"/>
              </a:rPr>
              <a:t> </a:t>
            </a:r>
            <a:r>
              <a:rPr lang="en-US" sz="2000" b="1" dirty="0" err="1" smtClean="0">
                <a:solidFill>
                  <a:srgbClr val="28288A"/>
                </a:solidFill>
                <a:latin typeface="Calibri"/>
                <a:ea typeface="ＭＳ Ｐゴシック"/>
              </a:rPr>
              <a:t>l'eau</a:t>
            </a:r>
            <a:endParaRPr lang="en-US" sz="2000" b="1" dirty="0">
              <a:solidFill>
                <a:srgbClr val="28288A"/>
              </a:solidFill>
              <a:latin typeface="Calibri"/>
              <a:ea typeface="ＭＳ Ｐゴシック"/>
            </a:endParaRPr>
          </a:p>
        </p:txBody>
      </p:sp>
      <p:sp>
        <p:nvSpPr>
          <p:cNvPr id="13" name="TextBox 12"/>
          <p:cNvSpPr txBox="1"/>
          <p:nvPr/>
        </p:nvSpPr>
        <p:spPr>
          <a:xfrm>
            <a:off x="2358240" y="6096000"/>
            <a:ext cx="1917063" cy="707886"/>
          </a:xfrm>
          <a:prstGeom prst="rect">
            <a:avLst/>
          </a:prstGeom>
          <a:noFill/>
        </p:spPr>
        <p:txBody>
          <a:bodyPr wrap="none" rtlCol="0">
            <a:spAutoFit/>
          </a:bodyPr>
          <a:lstStyle/>
          <a:p>
            <a:r>
              <a:rPr lang="en-US" sz="2000" b="1" dirty="0" smtClean="0">
                <a:solidFill>
                  <a:srgbClr val="28288A"/>
                </a:solidFill>
                <a:latin typeface="Calibri"/>
                <a:ea typeface="ＭＳ Ｐゴシック"/>
              </a:rPr>
              <a:t>Acidification</a:t>
            </a:r>
            <a:r>
              <a:rPr lang="en-US" sz="2000" b="1" dirty="0" smtClean="0">
                <a:solidFill>
                  <a:srgbClr val="28288A"/>
                </a:solidFill>
                <a:latin typeface="Calibri"/>
              </a:rPr>
              <a:t/>
            </a:r>
            <a:br>
              <a:rPr lang="en-US" sz="2000" b="1" dirty="0" smtClean="0">
                <a:solidFill>
                  <a:srgbClr val="28288A"/>
                </a:solidFill>
                <a:latin typeface="Calibri"/>
              </a:rPr>
            </a:br>
            <a:r>
              <a:rPr lang="en-US" sz="2000" b="1" dirty="0" smtClean="0">
                <a:solidFill>
                  <a:srgbClr val="28288A"/>
                </a:solidFill>
                <a:latin typeface="Calibri"/>
                <a:ea typeface="ＭＳ Ｐゴシック"/>
              </a:rPr>
              <a:t>de </a:t>
            </a:r>
            <a:r>
              <a:rPr lang="en-US" sz="2000" b="1" dirty="0" err="1" smtClean="0">
                <a:solidFill>
                  <a:srgbClr val="28288A"/>
                </a:solidFill>
                <a:latin typeface="Calibri"/>
                <a:ea typeface="ＭＳ Ｐゴシック"/>
              </a:rPr>
              <a:t>l'atmosphère</a:t>
            </a:r>
            <a:endParaRPr lang="en-US" sz="2000" b="1"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Qu'est-ce que l'empreinte carbone ?</a:t>
            </a:r>
            <a:endParaRPr lang="en-US" sz="2500" dirty="0"/>
          </a:p>
        </p:txBody>
      </p:sp>
      <p:sp>
        <p:nvSpPr>
          <p:cNvPr id="3" name="Content Placeholder 2"/>
          <p:cNvSpPr>
            <a:spLocks noGrp="1"/>
          </p:cNvSpPr>
          <p:nvPr>
            <p:ph idx="1"/>
          </p:nvPr>
        </p:nvSpPr>
        <p:spPr>
          <a:xfrm>
            <a:off x="688028" y="838200"/>
            <a:ext cx="7846372" cy="4525963"/>
          </a:xfrm>
        </p:spPr>
        <p:txBody>
          <a:bodyPr>
            <a:normAutofit lnSpcReduction="10000"/>
          </a:bodyPr>
          <a:lstStyle/>
          <a:p>
            <a:r>
              <a:rPr lang="fr-FR" sz="2000" b="0" dirty="0" smtClean="0">
                <a:solidFill>
                  <a:srgbClr val="000000"/>
                </a:solidFill>
              </a:rPr>
              <a:t>Le</a:t>
            </a:r>
            <a:r>
              <a:rPr lang="fr-FR" dirty="0" smtClean="0"/>
              <a:t> dioxyde de carbone (CO</a:t>
            </a:r>
            <a:r>
              <a:rPr lang="fr-FR" baseline="-25000" dirty="0" smtClean="0"/>
              <a:t>2</a:t>
            </a:r>
            <a:r>
              <a:rPr lang="fr-FR" dirty="0" smtClean="0"/>
              <a:t>) et les autres gaz résultant de la consommation des carburants fossiles s'accumulent dans l'atmosphère, provoquant une augmentation de la température moyenne de la planète.</a:t>
            </a:r>
            <a:r>
              <a:rPr lang="en-US" dirty="0" smtClean="0"/>
              <a:t>  </a:t>
            </a:r>
          </a:p>
          <a:p>
            <a:r>
              <a:rPr lang="fr-FR" dirty="0" smtClean="0"/>
              <a:t>L'empreinte carbone sert à évaluer un facteur plus important, le Potentiel de réchauffement global (PRG).</a:t>
            </a:r>
            <a:r>
              <a:rPr lang="en-US" dirty="0" smtClean="0"/>
              <a:t> </a:t>
            </a:r>
          </a:p>
          <a:p>
            <a:r>
              <a:rPr lang="fr-FR" dirty="0" smtClean="0"/>
              <a:t>Le réchauffement climatique est considéré comme la cause de la fonte des glaciers, de l'extinction des espèces et de la multiplication des phénomènes météorologiques extrêmes, entre autres.</a:t>
            </a:r>
            <a:endParaRPr lang="en-US" dirty="0" smtClean="0"/>
          </a:p>
          <a:p>
            <a:pPr>
              <a:buNone/>
            </a:pPr>
            <a:endParaRPr lang="en-US" dirty="0"/>
          </a:p>
        </p:txBody>
      </p:sp>
      <p:pic>
        <p:nvPicPr>
          <p:cNvPr id="4" name="Picture 3"/>
          <p:cNvPicPr>
            <a:picLocks noChangeAspect="1"/>
          </p:cNvPicPr>
          <p:nvPr/>
        </p:nvPicPr>
        <p:blipFill>
          <a:blip r:embed="rId3" cstate="print"/>
          <a:srcRect t="10265" b="4192"/>
          <a:stretch>
            <a:fillRect/>
          </a:stretch>
        </p:blipFill>
        <p:spPr>
          <a:xfrm>
            <a:off x="838200" y="5334000"/>
            <a:ext cx="1143000" cy="114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458200" cy="457200"/>
          </a:xfrm>
        </p:spPr>
        <p:txBody>
          <a:bodyPr>
            <a:noAutofit/>
          </a:bodyPr>
          <a:lstStyle/>
          <a:p>
            <a:pPr>
              <a:lnSpc>
                <a:spcPts val="2200"/>
              </a:lnSpc>
            </a:pPr>
            <a:r>
              <a:rPr lang="fr-FR" sz="2200" dirty="0" smtClean="0"/>
              <a:t>À quoi la consommation totale d'énergie</a:t>
            </a:r>
            <a:br>
              <a:rPr lang="fr-FR" sz="2200" dirty="0" smtClean="0"/>
            </a:br>
            <a:r>
              <a:rPr lang="fr-FR" sz="2200" dirty="0" smtClean="0"/>
              <a:t>correspond-t-elle ?</a:t>
            </a:r>
            <a:endParaRPr lang="en-US" sz="2200" dirty="0"/>
          </a:p>
        </p:txBody>
      </p:sp>
      <p:sp>
        <p:nvSpPr>
          <p:cNvPr id="3" name="Content Placeholder 2"/>
          <p:cNvSpPr>
            <a:spLocks noGrp="1"/>
          </p:cNvSpPr>
          <p:nvPr>
            <p:ph idx="1"/>
          </p:nvPr>
        </p:nvSpPr>
        <p:spPr>
          <a:xfrm>
            <a:off x="688028" y="1189037"/>
            <a:ext cx="8229600" cy="4525963"/>
          </a:xfrm>
        </p:spPr>
        <p:txBody>
          <a:bodyPr>
            <a:normAutofit/>
          </a:bodyPr>
          <a:lstStyle/>
          <a:p>
            <a:r>
              <a:rPr lang="fr-FR" dirty="0" smtClean="0"/>
              <a:t>Mesure des sources d'énergie non renouvelables associées au cycle de vie d'une pièce, exprimée en mégajoules (MJ). Cette valeur tient compte :</a:t>
            </a:r>
            <a:endParaRPr lang="en-US" dirty="0" smtClean="0"/>
          </a:p>
          <a:p>
            <a:pPr lvl="1"/>
            <a:r>
              <a:rPr lang="fr-FR" dirty="0" smtClean="0"/>
              <a:t>de l'énergie nécessaire en amont pour produire les carburants ;</a:t>
            </a:r>
            <a:endParaRPr lang="en-US" dirty="0" smtClean="0"/>
          </a:p>
          <a:p>
            <a:pPr lvl="1"/>
            <a:r>
              <a:rPr lang="fr-FR" dirty="0" smtClean="0"/>
              <a:t>du contenu énergétique des matériaux ;</a:t>
            </a:r>
            <a:endParaRPr lang="en-US" dirty="0" smtClean="0"/>
          </a:p>
          <a:p>
            <a:pPr lvl="1"/>
            <a:r>
              <a:rPr lang="fr-FR" dirty="0" smtClean="0"/>
              <a:t>de l'électricité ou des carburants utilisés au cours du cycle de vie du produit ;</a:t>
            </a:r>
            <a:endParaRPr lang="en-US" dirty="0" smtClean="0"/>
          </a:p>
          <a:p>
            <a:pPr lvl="1"/>
            <a:r>
              <a:rPr lang="en-US" dirty="0" smtClean="0"/>
              <a:t>des transports ?</a:t>
            </a:r>
          </a:p>
          <a:p>
            <a:r>
              <a:rPr lang="fr-FR" dirty="0" smtClean="0"/>
              <a:t>Le rendement de la conversion énergétique est également pris en compte (production d'électricité, de chaleur, de vapeur, etc.).</a:t>
            </a:r>
            <a:r>
              <a:rPr lang="en-US" dirty="0" smtClean="0"/>
              <a:t> </a:t>
            </a:r>
          </a:p>
          <a:p>
            <a:endParaRPr lang="en-US" dirty="0"/>
          </a:p>
        </p:txBody>
      </p:sp>
      <p:pic>
        <p:nvPicPr>
          <p:cNvPr id="4" name="Picture 3"/>
          <p:cNvPicPr>
            <a:picLocks noChangeAspect="1"/>
          </p:cNvPicPr>
          <p:nvPr/>
        </p:nvPicPr>
        <p:blipFill>
          <a:blip r:embed="rId3" cstate="print"/>
          <a:srcRect l="14478" r="13130"/>
          <a:stretch>
            <a:fillRect/>
          </a:stretch>
        </p:blipFill>
        <p:spPr>
          <a:xfrm>
            <a:off x="762000" y="5562600"/>
            <a:ext cx="1066800" cy="1066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FR" sz="2500" smtClean="0"/>
              <a:t>En quoi consiste l'acidification de l'atmosphère ?</a:t>
            </a:r>
            <a:endParaRPr lang="en-US" sz="2500" dirty="0"/>
          </a:p>
        </p:txBody>
      </p:sp>
      <p:sp>
        <p:nvSpPr>
          <p:cNvPr id="3" name="Content Placeholder 2"/>
          <p:cNvSpPr>
            <a:spLocks noGrp="1"/>
          </p:cNvSpPr>
          <p:nvPr>
            <p:ph idx="1"/>
          </p:nvPr>
        </p:nvSpPr>
        <p:spPr>
          <a:xfrm>
            <a:off x="688028" y="1143000"/>
            <a:ext cx="8229600" cy="4525963"/>
          </a:xfrm>
        </p:spPr>
        <p:txBody>
          <a:bodyPr/>
          <a:lstStyle/>
          <a:p>
            <a:r>
              <a:rPr lang="fr-FR" dirty="0" smtClean="0"/>
              <a:t>Les émissions de dioxyde de soufre (SO</a:t>
            </a:r>
            <a:r>
              <a:rPr lang="fr-FR" baseline="-25000" dirty="0" smtClean="0"/>
              <a:t>2</a:t>
            </a:r>
            <a:r>
              <a:rPr lang="fr-FR" dirty="0" smtClean="0"/>
              <a:t>), d'oxydes d'azote (</a:t>
            </a:r>
            <a:r>
              <a:rPr lang="fr-FR" dirty="0" err="1" smtClean="0"/>
              <a:t>NO</a:t>
            </a:r>
            <a:r>
              <a:rPr lang="fr-FR" baseline="-25000" dirty="0" err="1" smtClean="0"/>
              <a:t>x</a:t>
            </a:r>
            <a:r>
              <a:rPr lang="fr-FR" dirty="0" smtClean="0"/>
              <a:t>) et d'autres composés acides provoquent des pluies acides. </a:t>
            </a:r>
            <a:endParaRPr lang="en-US" dirty="0" smtClean="0"/>
          </a:p>
          <a:p>
            <a:r>
              <a:rPr lang="fr-FR" dirty="0" smtClean="0"/>
              <a:t>Ces pluies acides peuvent rendre la terre et l'eau toxiques pour les plantes et les espèces aquatiques.  </a:t>
            </a:r>
            <a:endParaRPr lang="en-US" dirty="0" smtClean="0"/>
          </a:p>
          <a:p>
            <a:r>
              <a:rPr lang="fr-FR" dirty="0" smtClean="0"/>
              <a:t>Elle peut également dissoudre les matériaux de construction comme le béton.  </a:t>
            </a:r>
            <a:endParaRPr lang="en-US" dirty="0" smtClean="0"/>
          </a:p>
          <a:p>
            <a:r>
              <a:rPr lang="fr-FR" dirty="0" smtClean="0"/>
              <a:t>Ce facteur est mesuré en kg équivalent dioxyde de soufre (SO</a:t>
            </a:r>
            <a:r>
              <a:rPr lang="fr-FR" baseline="-25000" dirty="0" smtClean="0"/>
              <a:t>2</a:t>
            </a:r>
            <a:r>
              <a:rPr lang="fr-FR" dirty="0" smtClean="0"/>
              <a:t>e).</a:t>
            </a:r>
            <a:r>
              <a:rPr lang="en-US" dirty="0" smtClean="0"/>
              <a:t>   </a:t>
            </a:r>
          </a:p>
          <a:p>
            <a:endParaRPr lang="en-US" dirty="0"/>
          </a:p>
        </p:txBody>
      </p:sp>
      <p:pic>
        <p:nvPicPr>
          <p:cNvPr id="4" name="Picture 3"/>
          <p:cNvPicPr>
            <a:picLocks noChangeAspect="1"/>
          </p:cNvPicPr>
          <p:nvPr/>
        </p:nvPicPr>
        <p:blipFill>
          <a:blip r:embed="rId3" cstate="print"/>
          <a:srcRect l="5714" r="14286"/>
          <a:stretch>
            <a:fillRect/>
          </a:stretch>
        </p:blipFill>
        <p:spPr>
          <a:xfrm>
            <a:off x="838200" y="5181600"/>
            <a:ext cx="1524000" cy="1524000"/>
          </a:xfrm>
          <a:prstGeom prst="rect">
            <a:avLst/>
          </a:prstGeom>
        </p:spPr>
      </p:pic>
    </p:spTree>
  </p:cSld>
  <p:clrMapOvr>
    <a:masterClrMapping/>
  </p:clrMapOvr>
</p:sld>
</file>

<file path=ppt/theme/theme1.xml><?xml version="1.0" encoding="utf-8"?>
<a:theme xmlns:a="http://schemas.openxmlformats.org/drawingml/2006/main" name="SolidWorks_Dassault_Systemes_Corporate_template_2008">
  <a:themeElements>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A5BD4345-5E70-4B39-BF24-26578937350D}">
  <ds:schemaRefs>
    <ds:schemaRef ds:uri="http://schemas.microsoft.com/office/2006/metadata/properties"/>
  </ds:schemaRefs>
</ds:datastoreItem>
</file>

<file path=customXml/itemProps3.xml><?xml version="1.0" encoding="utf-8"?>
<ds:datastoreItem xmlns:ds="http://schemas.openxmlformats.org/officeDocument/2006/customXml" ds:itemID="{87D0CF6F-DAB6-433D-97AD-098CAD9741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6295</TotalTime>
  <Words>1371</Words>
  <Application>Microsoft Office PowerPoint</Application>
  <PresentationFormat>On-screen Show (4:3)</PresentationFormat>
  <Paragraphs>292</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SolidWorks_Dassault_Systemes_Corporate_template_2008</vt:lpstr>
      <vt:lpstr>SolidWorks Sustainability</vt:lpstr>
      <vt:lpstr>Qu'est-ce que l'ingénierie durable ?</vt:lpstr>
      <vt:lpstr>Analyse du cycle de vie</vt:lpstr>
      <vt:lpstr>Analyse du cycle de vie</vt:lpstr>
      <vt:lpstr>Éléments clés de l'analyse du cycle de vie</vt:lpstr>
      <vt:lpstr>Facteurs d'impact environnemental</vt:lpstr>
      <vt:lpstr>Qu'est-ce que l'empreinte carbone ?</vt:lpstr>
      <vt:lpstr>À quoi la consommation totale d'énergie correspond-t-elle ?</vt:lpstr>
      <vt:lpstr>En quoi consiste l'acidification de l'atmosphère ?</vt:lpstr>
      <vt:lpstr>Qu'est-ce que l'eutrophisation de l'eau ?</vt:lpstr>
      <vt:lpstr>Références   </vt:lpstr>
      <vt:lpstr>Pourquoi choisir SolidWorks Sustainability ?</vt:lpstr>
      <vt:lpstr>Pourquoi choisir SolidWorks Sustainability dans la salle de cours ?</vt:lpstr>
      <vt:lpstr>Méthodologie SolidWorks Sustainability  </vt:lpstr>
      <vt:lpstr>Saisir la classe de matériau et le nom du matériau</vt:lpstr>
      <vt:lpstr>Saisir le processus de fabrication</vt:lpstr>
      <vt:lpstr>Saisir la région de fabrication</vt:lpstr>
      <vt:lpstr>Saisir le mode de transport et la région d'utilisation</vt:lpstr>
      <vt:lpstr>SolidWorks calcule l'impact environnemental</vt:lpstr>
      <vt:lpstr>Identification de matériaux similaires en fonction des propriétés des matériaux</vt:lpstr>
      <vt:lpstr>Définitions des propriétés de matériau </vt:lpstr>
      <vt:lpstr>SolidWorks Sustainability</vt:lpstr>
      <vt:lpstr>Rapport sur la durabilité</vt:lpstr>
      <vt:lpstr>Pourquoi choisir SolidWorks Sustainability dans la salle de cours ?</vt:lpstr>
      <vt:lpstr>Merci</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luke.williams</cp:lastModifiedBy>
  <cp:revision>219</cp:revision>
  <dcterms:created xsi:type="dcterms:W3CDTF">2009-09-30T14:32:12Z</dcterms:created>
  <dcterms:modified xsi:type="dcterms:W3CDTF">2010-01-28T14:50:03Z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