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6301" autoAdjust="0"/>
    <p:restoredTop sz="84689" autoAdjust="0"/>
  </p:normalViewPr>
  <p:slideViewPr>
    <p:cSldViewPr>
      <p:cViewPr varScale="1">
        <p:scale>
          <a:sx n="85" d="100"/>
          <a:sy n="85" d="100"/>
        </p:scale>
        <p:origin x="-60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04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it-IT" dirty="0" smtClean="0">
              <a:solidFill>
                <a:schemeClr val="bg1"/>
              </a:solidFill>
            </a:rPr>
            <a:t>Elabora</a:t>
          </a:r>
          <a:r>
            <a:rPr lang="en-US" dirty="0" smtClean="0">
              <a:solidFill>
                <a:schemeClr val="bg1"/>
              </a:solidFill>
            </a:rPr>
            <a:t> </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it-IT" dirty="0" smtClean="0">
              <a:solidFill>
                <a:schemeClr val="bg1"/>
              </a:solidFill>
            </a:rPr>
            <a:t>Impostazione della base di rilevamento</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it-IT" dirty="0" smtClean="0">
              <a:solidFill>
                <a:schemeClr val="bg1"/>
              </a:solidFill>
            </a:rPr>
            <a:t>Modifica ingressi</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it-IT" dirty="0" smtClean="0">
              <a:solidFill>
                <a:schemeClr val="bg1"/>
              </a:solidFill>
            </a:rPr>
            <a:t>Trova materiali simili</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it-IT" dirty="0" smtClean="0">
              <a:solidFill>
                <a:schemeClr val="bg1"/>
              </a:solidFill>
            </a:rPr>
            <a:t>Modifica progetto</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it-IT" sz="5400" kern="1200" dirty="0" smtClean="0">
              <a:solidFill>
                <a:schemeClr val="bg1"/>
              </a:solidFill>
            </a:rPr>
            <a:t>Elabora</a:t>
          </a:r>
          <a:r>
            <a:rPr lang="en-US" sz="5400" kern="1200" dirty="0" smtClean="0">
              <a:solidFill>
                <a:schemeClr val="bg1"/>
              </a:solidFill>
            </a:rPr>
            <a:t> </a:t>
          </a:r>
          <a:endParaRPr lang="en-US" sz="54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it-IT" sz="800" kern="1200" dirty="0" smtClean="0">
              <a:solidFill>
                <a:schemeClr val="bg1"/>
              </a:solidFill>
            </a:rPr>
            <a:t>Impostazione della base di rilevamento</a:t>
          </a:r>
          <a:endParaRPr lang="en-US" sz="8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it-IT" sz="800" kern="1200" dirty="0" smtClean="0">
              <a:solidFill>
                <a:schemeClr val="bg1"/>
              </a:solidFill>
            </a:rPr>
            <a:t>Modifica ingressi</a:t>
          </a:r>
          <a:endParaRPr lang="en-US" sz="8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it-IT" sz="800" kern="1200" dirty="0" smtClean="0">
              <a:solidFill>
                <a:schemeClr val="bg1"/>
              </a:solidFill>
            </a:rPr>
            <a:t>Modifica progetto</a:t>
          </a:r>
          <a:endParaRPr lang="en-US" sz="8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it-IT" sz="800" kern="1200" dirty="0" smtClean="0">
              <a:solidFill>
                <a:schemeClr val="bg1"/>
              </a:solidFill>
            </a:rPr>
            <a:t>Trova materiali simili</a:t>
          </a:r>
          <a:endParaRPr lang="en-US" sz="8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2/11/2010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gli stili del testo dello schema</a:t>
            </a:r>
            <a:endParaRPr lang="en-US" smtClean="0"/>
          </a:p>
          <a:p>
            <a:pPr lvl="1"/>
            <a:r>
              <a:rPr lang="en-US" smtClean="0"/>
              <a:t>Secondo livello</a:t>
            </a:r>
          </a:p>
          <a:p>
            <a:pPr lvl="2"/>
            <a:r>
              <a:rPr lang="en-US" smtClean="0"/>
              <a:t>Terzo livello</a:t>
            </a:r>
          </a:p>
          <a:p>
            <a:pPr lvl="3"/>
            <a:r>
              <a:rPr lang="en-US" smtClean="0"/>
              <a:t>Quarto livello</a:t>
            </a:r>
          </a:p>
          <a:p>
            <a:pPr lvl="4"/>
            <a:r>
              <a:rPr lang="en-US" smtClean="0"/>
              <a:t>Quinto livello</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b="0" i="0" u="none" kern="1200" baseline="0">
        <a:solidFill>
          <a:srgbClr val="000000"/>
        </a:solidFill>
        <a:effectLst/>
        <a:latin typeface="Calibri"/>
        <a:ea typeface="ＭＳ Ｐゴシック"/>
        <a:cs typeface="+mn-cs"/>
      </a:defRPr>
    </a:lvl1pPr>
    <a:lvl2pPr marL="457200" algn="l" defTabSz="457200" rtl="0" eaLnBrk="1" latinLnBrk="0" hangingPunct="1">
      <a:defRPr sz="1200" b="0" i="0" u="none" kern="1200" baseline="0">
        <a:solidFill>
          <a:srgbClr val="000000"/>
        </a:solidFill>
        <a:effectLst/>
        <a:latin typeface="Calibri"/>
        <a:ea typeface="ＭＳ Ｐゴシック"/>
        <a:cs typeface="+mn-cs"/>
      </a:defRPr>
    </a:lvl2pPr>
    <a:lvl3pPr marL="914400" algn="l" defTabSz="457200" rtl="0" eaLnBrk="1" latinLnBrk="0" hangingPunct="1">
      <a:defRPr sz="1200" b="0" i="0" u="none" kern="1200" baseline="0">
        <a:solidFill>
          <a:srgbClr val="000000"/>
        </a:solidFill>
        <a:effectLst/>
        <a:latin typeface="Calibri"/>
        <a:ea typeface="ＭＳ Ｐゴシック"/>
        <a:cs typeface="+mn-cs"/>
      </a:defRPr>
    </a:lvl3pPr>
    <a:lvl4pPr marL="1371600" algn="l" defTabSz="457200" rtl="0" eaLnBrk="1" latinLnBrk="0" hangingPunct="1">
      <a:defRPr sz="1200" b="0" i="0" u="none" kern="1200" baseline="0">
        <a:solidFill>
          <a:srgbClr val="000000"/>
        </a:solidFill>
        <a:effectLst/>
        <a:latin typeface="Calibri"/>
        <a:ea typeface="ＭＳ Ｐゴシック"/>
        <a:cs typeface="+mn-cs"/>
      </a:defRPr>
    </a:lvl4pPr>
    <a:lvl5pPr marL="1828800" algn="l" defTabSz="457200" rtl="0" eaLnBrk="1" latinLnBrk="0" hangingPunct="1">
      <a:defRPr sz="1200" b="0" i="0" u="none" kern="1200" baseline="0">
        <a:solidFill>
          <a:srgbClr val="000000"/>
        </a:solidFill>
        <a:effectLst/>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smtClean="0"/>
              <a:t>Misurata anche in termini di chilogrammi di azoto (N) equivalente</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smtClean="0"/>
              <a:t>La tecnologia di base utilizzata per eseguire la valutazione LCA è di PE International di Stoccarda, Germania,  un'azienda che vanta quasi vent'anni di esperienza consolidata in questo settore.</a:t>
            </a:r>
            <a:endParaRPr lang="en-US" dirty="0" smtClean="0"/>
          </a:p>
          <a:p>
            <a:endParaRPr lang="en-US" baseline="0" dirty="0" smtClean="0"/>
          </a:p>
          <a:p>
            <a:r>
              <a:rPr lang="en-US" smtClean="0"/>
              <a:t>ISO – International Standards Organization.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sz="1200" kern="1200" dirty="0" smtClean="0">
                <a:solidFill>
                  <a:schemeClr val="tx1"/>
                </a:solidFill>
                <a:latin typeface="+mn-lt"/>
                <a:ea typeface="+mn-ea"/>
                <a:cs typeface="+mn-cs"/>
              </a:rPr>
              <a:t>La valenza ecologica di un prodotto è un fattore a cui un numero sempre crescente di consumatori fa attenzione.  Con l'aumento di questa influenza sul mercato, molte aziende considerano questa tendenza una sfida completamente nuova per il loro business.  La progettazione sostenibile è un'importante strategia che le aziende possono impiegare per ridurre l'impatto ambientale dei prodotti che fabbricano.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it-IT" sz="1200" kern="1200" dirty="0" smtClean="0">
                <a:solidFill>
                  <a:schemeClr val="tx1"/>
                </a:solidFill>
                <a:latin typeface="+mn-lt"/>
                <a:ea typeface="+mn-ea"/>
                <a:cs typeface="+mn-cs"/>
              </a:rPr>
              <a:t>SolidWorks Sustainability è stato creato per rendere la progettazione sostenibile facile da comprendere e semplice da implementare.  Funzioni quali il dashboard, i report personalizzati e la ricerca di materiali simili, consentono agli utenti di migliorare in modo semplice i progetti e di comunicare i risultati in un modo interessante.  Si tratta di un elemento talmente importante, che DS SolidWorks ha incluso alcune delle funzioni della progettazione sostenibile in ogni licenza di SolidWorks 2010.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it-IT" baseline="30000" dirty="0" smtClean="0"/>
              <a:t>1</a:t>
            </a:r>
            <a:r>
              <a:rPr lang="it-IT" dirty="0" smtClean="0"/>
              <a:t>Per la versione SolidWorks Labs, è necessario disporre di SolidWorks 2009 o versione successiva.  SolidWorks Sustainability verrà incluso in SolidWorks Education Edition 2010-2011.</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it-IT" sz="1100" kern="1200" dirty="0" smtClean="0">
                <a:solidFill>
                  <a:schemeClr val="tx1"/>
                </a:solidFill>
                <a:latin typeface="+mn-lt"/>
              </a:rPr>
              <a:t>Gli studenti devono imparare, comprendere, migliorare e comunicare l'impatto ambientale dei loro progetti</a:t>
            </a:r>
            <a:endParaRPr lang="en-US" sz="1100" dirty="0" smtClean="0">
              <a:solidFill>
                <a:schemeClr val="tx1"/>
              </a:solidFill>
              <a:latin typeface="+mn-lt"/>
              <a:cs typeface="Arial" charset="0"/>
            </a:endParaRPr>
          </a:p>
          <a:p>
            <a:pPr>
              <a:defRPr/>
            </a:pPr>
            <a:endParaRPr lang="en-US" sz="1100" kern="1200" dirty="0" smtClean="0">
              <a:solidFill>
                <a:schemeClr val="tx1"/>
              </a:solidFill>
              <a:latin typeface="+mn-lt"/>
            </a:endParaRPr>
          </a:p>
          <a:p>
            <a:pPr>
              <a:defRPr/>
            </a:pPr>
            <a:r>
              <a:rPr lang="it-IT" sz="1100" kern="1200" dirty="0" smtClean="0">
                <a:solidFill>
                  <a:schemeClr val="tx1"/>
                </a:solidFill>
                <a:latin typeface="+mn-lt"/>
              </a:rPr>
              <a:t>I docenti possono insegnare loro come le scelte dei materiali e i processi di produzione possono influire sull'ambiente.</a:t>
            </a:r>
            <a:r>
              <a:rPr lang="en-US" sz="1100" dirty="0" smtClean="0">
                <a:solidFill>
                  <a:schemeClr val="tx1"/>
                </a:solidFill>
                <a:latin typeface="+mn-lt"/>
                <a:cs typeface="Arial" charset="0"/>
              </a:rPr>
              <a:t> </a:t>
            </a:r>
          </a:p>
          <a:p>
            <a:pPr>
              <a:defRPr/>
            </a:pPr>
            <a:endParaRPr lang="en-US" sz="1100" kern="1200" dirty="0" smtClean="0">
              <a:solidFill>
                <a:schemeClr val="tx1"/>
              </a:solidFill>
              <a:latin typeface="+mn-lt"/>
            </a:endParaRPr>
          </a:p>
          <a:p>
            <a:pPr>
              <a:defRPr/>
            </a:pPr>
            <a:r>
              <a:rPr lang="it-IT" sz="1100" kern="1200" dirty="0" smtClean="0">
                <a:solidFill>
                  <a:schemeClr val="tx1"/>
                </a:solidFill>
                <a:latin typeface="+mn-lt"/>
              </a:rPr>
              <a:t>L'istruzione combina la progettazione e la tecnologia con le condizioni sociali, ambientali ed economiche</a:t>
            </a:r>
            <a:endParaRPr lang="en-US" sz="1100" dirty="0" smtClean="0">
              <a:solidFill>
                <a:schemeClr val="tx1"/>
              </a:solidFill>
              <a:latin typeface="+mn-lt"/>
              <a:cs typeface="Arial" charset="0"/>
            </a:endParaRP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Definizione</a:t>
            </a:r>
            <a:r>
              <a:rPr lang="en-US" dirty="0" smtClean="0"/>
              <a:t> </a:t>
            </a:r>
            <a:r>
              <a:rPr lang="en-US" dirty="0" err="1" smtClean="0"/>
              <a:t>di</a:t>
            </a:r>
            <a:r>
              <a:rPr lang="en-US" dirty="0" smtClean="0"/>
              <a:t> </a:t>
            </a:r>
            <a:r>
              <a:rPr lang="en-US" dirty="0" err="1" smtClean="0"/>
              <a:t>Progettazione</a:t>
            </a:r>
            <a:r>
              <a:rPr lang="en-US" dirty="0" smtClean="0"/>
              <a:t> </a:t>
            </a:r>
            <a:r>
              <a:rPr lang="en-US" dirty="0" err="1" smtClean="0"/>
              <a:t>sostenibile</a:t>
            </a:r>
            <a:r>
              <a:rPr lang="en-US" dirty="0" smtClean="0"/>
              <a:t> </a:t>
            </a:r>
            <a:r>
              <a:rPr lang="en-US" b="1" dirty="0" smtClean="0"/>
              <a:t>World</a:t>
            </a:r>
            <a:r>
              <a:rPr lang="en-US" dirty="0" smtClean="0"/>
              <a:t> </a:t>
            </a:r>
            <a:r>
              <a:rPr lang="en-US" b="1" dirty="0" smtClean="0"/>
              <a:t>Engineering</a:t>
            </a:r>
            <a:r>
              <a:rPr lang="en-US" dirty="0" smtClean="0"/>
              <a:t> </a:t>
            </a:r>
            <a:r>
              <a:rPr lang="en-US" b="1" dirty="0" smtClean="0"/>
              <a:t>Partnership</a:t>
            </a:r>
            <a:r>
              <a:rPr lang="en-US" dirty="0" smtClean="0"/>
              <a:t> for </a:t>
            </a:r>
            <a:r>
              <a:rPr lang="en-US" b="1" dirty="0" smtClean="0"/>
              <a:t>Sustainable</a:t>
            </a:r>
            <a:r>
              <a:rPr lang="en-US" dirty="0" smtClean="0"/>
              <a:t> </a:t>
            </a:r>
            <a:r>
              <a:rPr lang="en-US" b="1" dirty="0" smtClean="0"/>
              <a:t>Development</a:t>
            </a:r>
            <a:r>
              <a:rPr lang="en-US" dirty="0" smtClean="0"/>
              <a:t> (WEPSD, </a:t>
            </a:r>
            <a:r>
              <a:rPr lang="en-US" dirty="0" err="1" smtClean="0"/>
              <a:t>una</a:t>
            </a:r>
            <a:r>
              <a:rPr lang="en-US" dirty="0" smtClean="0"/>
              <a:t> </a:t>
            </a:r>
            <a:r>
              <a:rPr lang="en-US" b="1" dirty="0" smtClean="0"/>
              <a:t>partnership</a:t>
            </a:r>
            <a:r>
              <a:rPr lang="en-US" dirty="0" smtClean="0"/>
              <a:t> </a:t>
            </a:r>
            <a:r>
              <a:rPr lang="en-US" dirty="0" err="1" smtClean="0"/>
              <a:t>tra</a:t>
            </a:r>
            <a:r>
              <a:rPr lang="en-US" dirty="0" smtClean="0"/>
              <a:t> WFEO, FIDIC e UATI)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dirty="0" smtClean="0"/>
              <a:t>Metodo per valutare quantitativamente l'impatto ambientale di un prodotto, dall'approvvigionamento delle materie prime fino alla produzione, alla distribuzione, all'uso, allo smaltimento e al riciclaggio di tale prodotto, lungo tutte queste fasi che costituiscono il ciclo di vita del prodotto stesso.</a:t>
            </a:r>
            <a:br>
              <a:rPr lang="it-IT" dirty="0" smtClean="0"/>
            </a:br>
            <a:r>
              <a:rPr lang="it-IT" dirty="0" smtClean="0"/>
              <a:t>Il processo LCA consente di valutare gli effetti di un prodotto sull'ambiente lungo il relativo ciclo di vita, aumentando l'efficienza nell'uso delle risorse e riducendo le responsabilità. Tale processo può essere utilizzato per studiare l'impatto ambientale di un prodotto o di una funzione che quest'ultimo è progettato per eseguire, nonché del trasporto tra le fasi. Il processo LCA è comunemente chiamato analisi del ciclo di vita.</a:t>
            </a:r>
            <a:r>
              <a:rPr lang="en-US" dirty="0" smtClean="0"/>
              <a:t> </a:t>
            </a: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Di seguito sono riportati gli elementi fondamentali della valutazione LCA: (1) identificare e quantificare i carichi ambientali coinvolti, ad esempio, l'energia e le materie prime consumate, le emissioni e gli scarti generati, (2) valutare i potenziali impatti ambientali di questi carichi e (3) valutare le opzioni disponibili per la riduzione degli impatti ambientali.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Esistono 4 fattori principali di impatto ambientale nella valutazione del ciclo di vita di un prodotto: emissioni di carbonio, energia totale consumata, acidificazione dell'aria ed eutrofizzazione delle acque.</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Esempi di fonti di energia non rinnovabile: carbone, petrolio e combustibile fossile</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provocano un aumento di acidità delle acque piovane, che a loro volta rendono più acidi i laghi e il terreno.</a:t>
            </a:r>
            <a:r>
              <a:rPr lang="en-US" dirty="0" smtClean="0"/>
              <a:t>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612780"/>
            <a:ext cx="7772400" cy="533400"/>
          </a:xfrm>
        </p:spPr>
        <p:txBody>
          <a:bodyPr/>
          <a:lstStyle>
            <a:lvl1pPr algn="r">
              <a:defRPr sz="2800" b="1" i="0" u="none" baseline="0">
                <a:solidFill>
                  <a:srgbClr val="28288A"/>
                </a:solidFill>
                <a:effectLst/>
                <a:latin typeface="Arial"/>
                <a:ea typeface="ＭＳ Ｐゴシック"/>
                <a:cs typeface="Arial" pitchFamily="34" charset="0"/>
              </a:defRPr>
            </a:lvl1pPr>
          </a:lstStyle>
          <a:p>
            <a:r>
              <a:rPr lang="it-IT" smtClean="0"/>
              <a:t>Fare clic per modificare lo stile del titolo</a:t>
            </a:r>
            <a:endParaRPr lang="en-US" dirty="0"/>
          </a:p>
        </p:txBody>
      </p:sp>
      <p:sp>
        <p:nvSpPr>
          <p:cNvPr id="3" name="Subtitle 2"/>
          <p:cNvSpPr>
            <a:spLocks noGrp="1"/>
          </p:cNvSpPr>
          <p:nvPr>
            <p:ph type="subTitle" idx="1" hasCustomPrompt="1"/>
          </p:nvPr>
        </p:nvSpPr>
        <p:spPr>
          <a:xfrm>
            <a:off x="2514600" y="2209800"/>
            <a:ext cx="6400800" cy="381000"/>
          </a:xfrm>
        </p:spPr>
        <p:txBody>
          <a:bodyPr>
            <a:normAutofit/>
          </a:bodyPr>
          <a:lstStyle>
            <a:lvl1pPr marL="0" indent="0" algn="r">
              <a:buNone/>
              <a:defRPr sz="1800" b="0" i="0" u="none" baseline="0">
                <a:solidFill>
                  <a:srgbClr val="28288A"/>
                </a:solidFill>
                <a:effectLst/>
                <a:latin typeface="Arial"/>
                <a:ea typeface="ＭＳ Ｐゴシック"/>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2/11/2010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2/11/2010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endParaRPr lang="en-US" smtClean="0"/>
          </a:p>
          <a:p>
            <a:pPr lvl="1"/>
            <a:r>
              <a:rPr lang="en-US" smtClean="0"/>
              <a:t>Secondo livello</a:t>
            </a:r>
          </a:p>
          <a:p>
            <a:pPr lvl="2"/>
            <a:r>
              <a:rPr lang="en-US" smtClean="0"/>
              <a:t>Terzo livello</a:t>
            </a:r>
          </a:p>
          <a:p>
            <a:pPr lvl="3"/>
            <a:r>
              <a:rPr lang="en-US" smtClean="0"/>
              <a:t>Quarto livello</a:t>
            </a:r>
          </a:p>
          <a:p>
            <a:pPr lvl="4"/>
            <a:r>
              <a:rPr lang="en-US" smtClean="0"/>
              <a:t>Quinto livello</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i="0" u="none" kern="1200" baseline="0">
          <a:solidFill>
            <a:srgbClr val="28288A"/>
          </a:solidFill>
          <a:effectLst/>
          <a:latin typeface="Arial"/>
          <a:ea typeface="ＭＳ Ｐゴシック"/>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i="0" u="none" kern="1200" baseline="0">
          <a:solidFill>
            <a:srgbClr val="28288A"/>
          </a:solidFill>
          <a:effectLst/>
          <a:latin typeface="Arial"/>
          <a:ea typeface="ＭＳ Ｐゴシック"/>
          <a:cs typeface="Arial" pitchFamily="34" charset="0"/>
        </a:defRPr>
      </a:lvl1pPr>
      <a:lvl2pPr marL="742950" indent="-285750" algn="l" defTabSz="914400" rtl="0" eaLnBrk="1" latinLnBrk="0" hangingPunct="1">
        <a:spcBef>
          <a:spcPct val="20000"/>
        </a:spcBef>
        <a:buSzPct val="70000"/>
        <a:buFontTx/>
        <a:buBlip>
          <a:blip r:embed="rId15"/>
        </a:buBlip>
        <a:defRPr sz="2000" b="0" i="0" u="none" kern="1200" baseline="0">
          <a:solidFill>
            <a:srgbClr val="28288A"/>
          </a:solidFill>
          <a:effectLst/>
          <a:latin typeface="Arial"/>
          <a:ea typeface="ＭＳ Ｐゴシック"/>
          <a:cs typeface="Arial" pitchFamily="34" charset="0"/>
        </a:defRPr>
      </a:lvl2pPr>
      <a:lvl3pPr marL="1143000" indent="-228600" algn="l" defTabSz="914400" rtl="0" eaLnBrk="1" latinLnBrk="0" hangingPunct="1">
        <a:spcBef>
          <a:spcPct val="20000"/>
        </a:spcBef>
        <a:buSzPct val="70000"/>
        <a:buFontTx/>
        <a:buBlip>
          <a:blip r:embed="rId16"/>
        </a:buBlip>
        <a:defRPr sz="1800" b="0" i="0" u="none" kern="1200" baseline="0">
          <a:solidFill>
            <a:srgbClr val="28288A"/>
          </a:solidFill>
          <a:effectLst/>
          <a:latin typeface="Arial"/>
          <a:ea typeface="ＭＳ Ｐゴシック"/>
          <a:cs typeface="Arial" pitchFamily="34" charset="0"/>
        </a:defRPr>
      </a:lvl3pPr>
      <a:lvl4pPr marL="1600200" indent="-228600" algn="l" defTabSz="914400" rtl="0" eaLnBrk="1" latinLnBrk="0" hangingPunct="1">
        <a:spcBef>
          <a:spcPct val="20000"/>
        </a:spcBef>
        <a:buFont typeface="Arial" pitchFamily="34" charset="0"/>
        <a:buChar char="–"/>
        <a:defRPr sz="1600" b="0" i="0" u="none" kern="1200" baseline="0">
          <a:solidFill>
            <a:srgbClr val="28288A"/>
          </a:solidFill>
          <a:effectLst/>
          <a:latin typeface="Arial"/>
          <a:ea typeface="ＭＳ Ｐゴシック"/>
          <a:cs typeface="Arial" pitchFamily="34" charset="0"/>
        </a:defRPr>
      </a:lvl4pPr>
      <a:lvl5pPr marL="2057400" indent="-228600" algn="l" defTabSz="914400" rtl="0" eaLnBrk="1" latinLnBrk="0" hangingPunct="1">
        <a:spcBef>
          <a:spcPct val="20000"/>
        </a:spcBef>
        <a:buFont typeface="Wingdings" pitchFamily="2" charset="2"/>
        <a:buChar char="§"/>
        <a:defRPr sz="1600" b="0" i="0" u="none" kern="1200" baseline="0">
          <a:solidFill>
            <a:srgbClr val="28288A"/>
          </a:solidFill>
          <a:effectLst/>
          <a:latin typeface="Arial"/>
          <a:ea typeface="ＭＳ Ｐゴシック"/>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4.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SolidWorks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Che cos'è l'eutrofizzazione delle acque?</a:t>
            </a:r>
            <a:endParaRPr lang="en-US" sz="2500" dirty="0"/>
          </a:p>
        </p:txBody>
      </p:sp>
      <p:sp>
        <p:nvSpPr>
          <p:cNvPr id="3" name="Content Placeholder 2"/>
          <p:cNvSpPr>
            <a:spLocks noGrp="1"/>
          </p:cNvSpPr>
          <p:nvPr>
            <p:ph idx="1"/>
          </p:nvPr>
        </p:nvSpPr>
        <p:spPr>
          <a:xfrm>
            <a:off x="688028" y="1066800"/>
            <a:ext cx="8229600" cy="4525963"/>
          </a:xfrm>
        </p:spPr>
        <p:txBody>
          <a:bodyPr/>
          <a:lstStyle/>
          <a:p>
            <a:r>
              <a:rPr lang="it-IT" dirty="0" smtClean="0"/>
              <a:t>È un fenomeno che si verifica quando una quantità eccessiva di nutrienti viene aggiunta a un ecosistema acquatico.  </a:t>
            </a:r>
            <a:endParaRPr lang="en-US" dirty="0" smtClean="0"/>
          </a:p>
          <a:p>
            <a:r>
              <a:rPr lang="it-IT" dirty="0" smtClean="0"/>
              <a:t>L'azoto (N) e il fosforo (PO</a:t>
            </a:r>
            <a:r>
              <a:rPr lang="it-IT" baseline="-25000" dirty="0" smtClean="0"/>
              <a:t>4</a:t>
            </a:r>
            <a:r>
              <a:rPr lang="it-IT" dirty="0" smtClean="0"/>
              <a:t>) provenienti dalle acque di scarico e dai fertilizzanti agricoli causano un'eccessiva proliferazione di alghe, che esauriscono l'ossigeno presente nelle acque provocando la morte di piante e animali acquatici.  </a:t>
            </a:r>
            <a:endParaRPr lang="en-US" dirty="0" smtClean="0"/>
          </a:p>
          <a:p>
            <a:r>
              <a:rPr lang="it-IT" dirty="0" smtClean="0"/>
              <a:t>Misurata in chilogrammi di biossido di zolfo equivalente (PO</a:t>
            </a:r>
            <a:r>
              <a:rPr lang="it-IT" baseline="-25000" dirty="0" smtClean="0"/>
              <a:t>4</a:t>
            </a:r>
            <a:r>
              <a:rPr lang="it-IT" dirty="0" smtClean="0"/>
              <a:t>e).</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smtClean="0"/>
              <a:t>Riferimenti   </a:t>
            </a:r>
            <a:endParaRPr lang="en-US" dirty="0"/>
          </a:p>
        </p:txBody>
      </p:sp>
      <p:sp>
        <p:nvSpPr>
          <p:cNvPr id="3" name="Content Placeholder 2"/>
          <p:cNvSpPr>
            <a:spLocks noGrp="1"/>
          </p:cNvSpPr>
          <p:nvPr>
            <p:ph idx="1"/>
          </p:nvPr>
        </p:nvSpPr>
        <p:spPr>
          <a:xfrm>
            <a:off x="688028" y="1281347"/>
            <a:ext cx="4645972" cy="3290654"/>
          </a:xfrm>
        </p:spPr>
        <p:txBody>
          <a:bodyPr>
            <a:normAutofit fontScale="62500" lnSpcReduction="20000"/>
          </a:bodyPr>
          <a:lstStyle/>
          <a:p>
            <a:r>
              <a:rPr lang="it-IT" sz="2500" smtClean="0"/>
              <a:t>Tecnologia di base per la valutazione LCA: PE International</a:t>
            </a:r>
            <a:r>
              <a:rPr lang="en-US" smtClean="0"/>
              <a:t> </a:t>
            </a:r>
            <a:endParaRPr lang="en-US" dirty="0" smtClean="0"/>
          </a:p>
          <a:p>
            <a:pPr lvl="1"/>
            <a:r>
              <a:rPr lang="it-IT" sz="2100" smtClean="0"/>
              <a:t>20 anni di esperienza nel campo della valutazione LCA</a:t>
            </a:r>
            <a:endParaRPr lang="en-US" sz="2100" dirty="0" smtClean="0"/>
          </a:p>
          <a:p>
            <a:pPr lvl="1"/>
            <a:r>
              <a:rPr lang="it-IT" sz="2100" smtClean="0"/>
              <a:t>Database internazionale delle valutazioni LCA</a:t>
            </a:r>
            <a:r>
              <a:rPr lang="en-US" smtClean="0"/>
              <a:t>  </a:t>
            </a:r>
            <a:endParaRPr lang="en-US" dirty="0" smtClean="0"/>
          </a:p>
          <a:p>
            <a:pPr lvl="1"/>
            <a:r>
              <a:rPr lang="it-IT" sz="2100" smtClean="0"/>
              <a:t>GaBi 4 – applicazione software leader del settore per la sostenibilità dei prodotti</a:t>
            </a:r>
            <a:endParaRPr lang="en-US" sz="2100" dirty="0" smtClean="0"/>
          </a:p>
          <a:p>
            <a:pPr lvl="1"/>
            <a:r>
              <a:rPr lang="en-US" sz="2100" smtClean="0"/>
              <a:t>www.pe-international.com</a:t>
            </a:r>
            <a:r>
              <a:rPr lang="en-US" smtClean="0"/>
              <a:t> </a:t>
            </a:r>
            <a:endParaRPr lang="en-US" dirty="0" smtClean="0"/>
          </a:p>
          <a:p>
            <a:r>
              <a:rPr lang="en-US" sz="2500" smtClean="0"/>
              <a:t>Standard LCA internazionali</a:t>
            </a:r>
            <a:endParaRPr lang="en-US" sz="2500" dirty="0" smtClean="0"/>
          </a:p>
          <a:p>
            <a:pPr lvl="1"/>
            <a:r>
              <a:rPr lang="it-IT" sz="2100" smtClean="0"/>
              <a:t>Gestione ambientale, principi e struttura del processo di valutazione del ciclo di vita ISO 14040/44  www.iso.org</a:t>
            </a:r>
            <a:r>
              <a:rPr lang="en-US" smtClean="0"/>
              <a:t> </a:t>
            </a:r>
            <a:endParaRPr lang="en-US" b="1" dirty="0" smtClean="0"/>
          </a:p>
          <a:p>
            <a:r>
              <a:rPr lang="it-IT" sz="2500" smtClean="0"/>
              <a:t>Risorse LCA di US EPA</a:t>
            </a:r>
            <a:endParaRPr lang="en-US" sz="2500" dirty="0" smtClean="0"/>
          </a:p>
          <a:p>
            <a:pPr lvl="1"/>
            <a:r>
              <a:rPr lang="en-US" sz="2100" smtClean="0"/>
              <a:t>http://www.epa.gov/nrmrl/lcaccess/</a:t>
            </a:r>
            <a:r>
              <a:rPr lang="en-US" smtClean="0"/>
              <a:t> </a:t>
            </a:r>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Obiettivo</a:t>
              </a:r>
              <a:r>
                <a:rPr lang="en-US" sz="2500" kern="1200" smtClean="0">
                  <a:solidFill>
                    <a:srgbClr val="FFFFFF"/>
                  </a:solidFill>
                  <a:latin typeface="Calibri"/>
                </a:rPr>
                <a:t> </a:t>
              </a:r>
              <a:r>
                <a:rPr lang="en-US" sz="2500" kern="1200" smtClean="0">
                  <a:solidFill>
                    <a:srgbClr val="FFFFFF"/>
                  </a:solidFill>
                  <a:latin typeface="Calibri"/>
                  <a:ea typeface="ＭＳ Ｐゴシック"/>
                </a:rPr>
                <a:t>e</a:t>
              </a:r>
              <a:r>
                <a:rPr lang="en-US" sz="2500" kern="1200" smtClean="0">
                  <a:solidFill>
                    <a:srgbClr val="FFFFFF"/>
                  </a:solidFill>
                  <a:latin typeface="Calibri"/>
                </a:rPr>
                <a:t> </a:t>
              </a:r>
              <a:r>
                <a:rPr lang="en-US" sz="2500" kern="1200" smtClean="0">
                  <a:solidFill>
                    <a:srgbClr val="FFFFFF"/>
                  </a:solidFill>
                  <a:latin typeface="Calibri"/>
                  <a:ea typeface="ＭＳ Ｐゴシック"/>
                </a:rPr>
                <a:t>ambito</a:t>
              </a:r>
              <a:endParaRPr lang="en-US" sz="2500" kern="12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Analisi</a:t>
              </a:r>
              <a:r>
                <a:rPr lang="en-US" sz="2500" kern="1200" smtClean="0">
                  <a:solidFill>
                    <a:srgbClr val="FFFFFF"/>
                  </a:solidFill>
                  <a:latin typeface="Calibri"/>
                </a:rPr>
                <a:t> </a:t>
              </a:r>
              <a:r>
                <a:rPr lang="en-US" sz="2500" kern="1200" smtClean="0">
                  <a:solidFill>
                    <a:srgbClr val="FFFFFF"/>
                  </a:solidFill>
                  <a:latin typeface="Calibri"/>
                  <a:ea typeface="ＭＳ Ｐゴシック"/>
                </a:rPr>
                <a:t>degli</a:t>
              </a:r>
              <a:r>
                <a:rPr lang="en-US" sz="2500" kern="1200" smtClean="0">
                  <a:solidFill>
                    <a:srgbClr val="FFFFFF"/>
                  </a:solidFill>
                  <a:latin typeface="Calibri"/>
                </a:rPr>
                <a:t> </a:t>
              </a:r>
              <a:r>
                <a:rPr lang="en-US" sz="2500" kern="1200" smtClean="0">
                  <a:solidFill>
                    <a:srgbClr val="FFFFFF"/>
                  </a:solidFill>
                  <a:latin typeface="Calibri"/>
                  <a:ea typeface="ＭＳ Ｐゴシック"/>
                </a:rPr>
                <a:t>inventari</a:t>
              </a:r>
              <a:r>
                <a:rPr lang="en-US" sz="2000" kern="1200" smtClean="0">
                  <a:solidFill>
                    <a:srgbClr val="000000"/>
                  </a:solidFill>
                  <a:latin typeface="Arial"/>
                  <a:ea typeface="ＭＳ Ｐゴシック"/>
                </a:rPr>
                <a:t>.</a:t>
              </a:r>
              <a:endParaRPr lang="en-US" sz="2000" kern="1200" dirty="0">
                <a:solidFill>
                  <a:srgbClr val="000000"/>
                </a:solidFill>
                <a:latin typeface="Arial"/>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Valutazione</a:t>
              </a:r>
              <a:r>
                <a:rPr lang="en-US" sz="2500" kern="1200" smtClean="0">
                  <a:solidFill>
                    <a:srgbClr val="FFFFFF"/>
                  </a:solidFill>
                  <a:latin typeface="Calibri"/>
                </a:rPr>
                <a:t> </a:t>
              </a:r>
              <a:r>
                <a:rPr lang="en-US" sz="2500" kern="1200" smtClean="0">
                  <a:solidFill>
                    <a:srgbClr val="FFFFFF"/>
                  </a:solidFill>
                  <a:latin typeface="Calibri"/>
                  <a:ea typeface="ＭＳ Ｐゴシック"/>
                </a:rPr>
                <a:t>dell'impatto</a:t>
              </a:r>
              <a:endParaRPr lang="en-US" sz="2500" kern="12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Interpretazione</a:t>
            </a:r>
            <a:endParaRPr lang="en-US" sz="2500" kern="12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369332"/>
          </a:xfrm>
          <a:prstGeom prst="rect">
            <a:avLst/>
          </a:prstGeom>
          <a:noFill/>
        </p:spPr>
        <p:txBody>
          <a:bodyPr wrap="square" rtlCol="0">
            <a:spAutoFit/>
          </a:bodyPr>
          <a:lstStyle/>
          <a:p>
            <a:r>
              <a:rPr lang="en-US" smtClean="0">
                <a:solidFill>
                  <a:srgbClr val="28288A"/>
                </a:solidFill>
                <a:latin typeface="Calibri"/>
                <a:ea typeface="ＭＳ Ｐゴシック"/>
              </a:rPr>
              <a:t>Struttura</a:t>
            </a:r>
            <a:r>
              <a:rPr lang="en-US" smtClean="0">
                <a:solidFill>
                  <a:srgbClr val="28288A"/>
                </a:solidFill>
                <a:latin typeface="Calibri"/>
              </a:rPr>
              <a:t> </a:t>
            </a:r>
            <a:r>
              <a:rPr lang="en-US" smtClean="0">
                <a:solidFill>
                  <a:srgbClr val="28288A"/>
                </a:solidFill>
                <a:latin typeface="Calibri"/>
                <a:ea typeface="ＭＳ Ｐゴシック"/>
              </a:rPr>
              <a:t>LCA</a:t>
            </a:r>
            <a:r>
              <a:rPr lang="en-US" smtClean="0">
                <a:solidFill>
                  <a:srgbClr val="28288A"/>
                </a:solidFill>
                <a:latin typeface="Calibri"/>
              </a:rPr>
              <a:t>  </a:t>
            </a:r>
            <a:r>
              <a:rPr lang="en-US" smtClean="0">
                <a:solidFill>
                  <a:srgbClr val="28288A"/>
                </a:solidFill>
                <a:latin typeface="Calibri"/>
                <a:ea typeface="ＭＳ Ｐゴシック"/>
              </a:rPr>
              <a:t>ISO</a:t>
            </a:r>
            <a:r>
              <a:rPr lang="en-US" smtClean="0">
                <a:solidFill>
                  <a:srgbClr val="28288A"/>
                </a:solidFill>
                <a:latin typeface="Calibri"/>
              </a:rPr>
              <a:t> </a:t>
            </a:r>
            <a:r>
              <a:rPr lang="en-US" smtClean="0">
                <a:solidFill>
                  <a:srgbClr val="28288A"/>
                </a:solidFill>
                <a:latin typeface="Calibri"/>
                <a:ea typeface="ＭＳ Ｐゴシック"/>
              </a:rPr>
              <a:t>14044</a:t>
            </a:r>
            <a:endParaRPr lang="en-US"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Perché scegliere SolidWorks Sustainability?</a:t>
            </a:r>
            <a:endParaRPr lang="en-US" sz="2500" dirty="0"/>
          </a:p>
        </p:txBody>
      </p:sp>
      <p:sp>
        <p:nvSpPr>
          <p:cNvPr id="3" name="Content Placeholder 2"/>
          <p:cNvSpPr>
            <a:spLocks noGrp="1"/>
          </p:cNvSpPr>
          <p:nvPr>
            <p:ph idx="1"/>
          </p:nvPr>
        </p:nvSpPr>
        <p:spPr>
          <a:xfrm>
            <a:off x="688028" y="914400"/>
            <a:ext cx="8229600" cy="5410200"/>
          </a:xfrm>
        </p:spPr>
        <p:txBody>
          <a:bodyPr>
            <a:normAutofit lnSpcReduction="10000"/>
          </a:bodyPr>
          <a:lstStyle/>
          <a:p>
            <a:pPr marL="0" indent="0">
              <a:buNone/>
            </a:pPr>
            <a:r>
              <a:rPr lang="it-IT" dirty="0" smtClean="0"/>
              <a:t>Presto, tutta la progettazione diventerà progettazione sostenibile</a:t>
            </a:r>
            <a:endParaRPr lang="en-US" dirty="0" smtClean="0"/>
          </a:p>
          <a:p>
            <a:pPr>
              <a:buNone/>
            </a:pPr>
            <a:endParaRPr lang="en-US" dirty="0" smtClean="0"/>
          </a:p>
          <a:p>
            <a:r>
              <a:rPr lang="it-IT" dirty="0" smtClean="0"/>
              <a:t>Un numero sempre crescente di clienti desidera prodotti più ecologici</a:t>
            </a:r>
            <a:endParaRPr lang="en-US" dirty="0" smtClean="0"/>
          </a:p>
          <a:p>
            <a:r>
              <a:rPr lang="it-IT" dirty="0" smtClean="0"/>
              <a:t>Una sfida completamente nuova per le aziende</a:t>
            </a:r>
            <a:r>
              <a:rPr lang="en-US" dirty="0" smtClean="0"/>
              <a:t> </a:t>
            </a:r>
          </a:p>
          <a:p>
            <a:r>
              <a:rPr lang="it-IT" dirty="0" smtClean="0"/>
              <a:t>La progettazione sostenibile è una strategia per il successo</a:t>
            </a:r>
            <a:r>
              <a:rPr lang="en-US" dirty="0" smtClean="0"/>
              <a:t> </a:t>
            </a:r>
          </a:p>
          <a:p>
            <a:r>
              <a:rPr lang="en-US" dirty="0" err="1" smtClean="0"/>
              <a:t>SolidWorks</a:t>
            </a:r>
            <a:r>
              <a:rPr lang="en-US" dirty="0" smtClean="0"/>
              <a:t> Sustainability</a:t>
            </a:r>
          </a:p>
          <a:p>
            <a:pPr lvl="1"/>
            <a:r>
              <a:rPr lang="it-IT" dirty="0" smtClean="0"/>
              <a:t>Semplice da apprendere e da utilizzare</a:t>
            </a:r>
            <a:endParaRPr lang="en-US" dirty="0" smtClean="0"/>
          </a:p>
          <a:p>
            <a:pPr lvl="1"/>
            <a:r>
              <a:rPr lang="it-IT" dirty="0" smtClean="0"/>
              <a:t>Riduce l'impatto ambientale dei progetti dei prodotti</a:t>
            </a:r>
            <a:endParaRPr lang="en-US" dirty="0" smtClean="0"/>
          </a:p>
          <a:p>
            <a:pPr lvl="1"/>
            <a:r>
              <a:rPr lang="it-IT" dirty="0" smtClean="0"/>
              <a:t>Consente di comunicare in modo efficace attraverso report e visualizzazione grafica</a:t>
            </a:r>
            <a:endParaRPr lang="en-US" dirty="0" smtClean="0"/>
          </a:p>
          <a:p>
            <a:pPr lvl="1"/>
            <a:r>
              <a:rPr lang="it-IT" dirty="0" smtClean="0"/>
              <a:t>SolidWorks SustainabilityXpress</a:t>
            </a:r>
            <a:r>
              <a:rPr lang="it-IT" baseline="30000" dirty="0" smtClean="0"/>
              <a:t>1 </a:t>
            </a:r>
            <a:r>
              <a:rPr lang="it-IT" dirty="0" smtClean="0"/>
              <a:t>è disponibile in OGNI licenza di SolidWorks senza costi aggiuntivi</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it-IT" sz="2500" smtClean="0"/>
              <a:t>Perché utilizzare SolidWorks Sustainability in classe?</a:t>
            </a:r>
            <a:endParaRPr lang="en-US" sz="2500"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00944" y="914400"/>
            <a:ext cx="6742113" cy="5021262"/>
          </a:xfrm>
          <a:prstGeom prst="rect">
            <a:avLst/>
          </a:prstGeom>
          <a:noFill/>
          <a:ln w="9525">
            <a:noFill/>
            <a:miter lim="800000"/>
            <a:headEnd/>
            <a:tailEnd/>
          </a:ln>
        </p:spPr>
      </p:pic>
      <p:sp>
        <p:nvSpPr>
          <p:cNvPr id="5" name="Rectangle 4"/>
          <p:cNvSpPr/>
          <p:nvPr/>
        </p:nvSpPr>
        <p:spPr>
          <a:xfrm>
            <a:off x="1371600" y="6096000"/>
            <a:ext cx="6248400" cy="646331"/>
          </a:xfrm>
          <a:prstGeom prst="rect">
            <a:avLst/>
          </a:prstGeom>
        </p:spPr>
        <p:txBody>
          <a:bodyPr wrap="square">
            <a:spAutoFit/>
          </a:bodyPr>
          <a:lstStyle/>
          <a:p>
            <a:r>
              <a:rPr lang="it-IT" dirty="0" smtClean="0">
                <a:solidFill>
                  <a:srgbClr val="28288A"/>
                </a:solidFill>
                <a:latin typeface="Calibri"/>
                <a:ea typeface="ＭＳ Ｐゴシック"/>
              </a:rPr>
              <a:t>Disponibile</a:t>
            </a:r>
            <a:r>
              <a:rPr lang="it-IT" dirty="0" smtClean="0">
                <a:solidFill>
                  <a:srgbClr val="28288A"/>
                </a:solidFill>
                <a:latin typeface="Calibri"/>
              </a:rPr>
              <a:t> </a:t>
            </a:r>
            <a:r>
              <a:rPr lang="it-IT" dirty="0" smtClean="0">
                <a:solidFill>
                  <a:srgbClr val="28288A"/>
                </a:solidFill>
                <a:latin typeface="Calibri"/>
                <a:ea typeface="ＭＳ Ｐゴシック"/>
              </a:rPr>
              <a:t>su</a:t>
            </a:r>
            <a:r>
              <a:rPr lang="it-IT" dirty="0" smtClean="0">
                <a:solidFill>
                  <a:srgbClr val="28288A"/>
                </a:solidFill>
                <a:latin typeface="Calibri"/>
              </a:rPr>
              <a:t> </a:t>
            </a:r>
            <a:r>
              <a:rPr lang="it-IT" dirty="0" smtClean="0">
                <a:solidFill>
                  <a:srgbClr val="28288A"/>
                </a:solidFill>
                <a:latin typeface="Calibri"/>
                <a:ea typeface="ＭＳ Ｐゴシック"/>
              </a:rPr>
              <a:t>SolidWorks</a:t>
            </a:r>
            <a:r>
              <a:rPr lang="it-IT" dirty="0" smtClean="0">
                <a:solidFill>
                  <a:srgbClr val="28288A"/>
                </a:solidFill>
                <a:latin typeface="Calibri"/>
              </a:rPr>
              <a:t> </a:t>
            </a:r>
            <a:r>
              <a:rPr lang="it-IT" dirty="0" smtClean="0">
                <a:solidFill>
                  <a:srgbClr val="28288A"/>
                </a:solidFill>
                <a:latin typeface="Calibri"/>
                <a:ea typeface="ＭＳ Ｐゴシック"/>
              </a:rPr>
              <a:t>Labs</a:t>
            </a:r>
            <a:r>
              <a:rPr lang="it-IT" dirty="0" smtClean="0">
                <a:solidFill>
                  <a:srgbClr val="28288A"/>
                </a:solidFill>
                <a:latin typeface="Calibri"/>
              </a:rPr>
              <a:t> </a:t>
            </a:r>
            <a:r>
              <a:rPr lang="it-IT" dirty="0" smtClean="0">
                <a:solidFill>
                  <a:srgbClr val="28288A"/>
                </a:solidFill>
                <a:latin typeface="Calibri"/>
                <a:ea typeface="ＭＳ Ｐゴシック"/>
              </a:rPr>
              <a:t>per</a:t>
            </a:r>
            <a:r>
              <a:rPr lang="it-IT" dirty="0" smtClean="0">
                <a:solidFill>
                  <a:srgbClr val="28288A"/>
                </a:solidFill>
                <a:latin typeface="Calibri"/>
              </a:rPr>
              <a:t> </a:t>
            </a:r>
            <a:r>
              <a:rPr lang="it-IT" dirty="0" smtClean="0">
                <a:solidFill>
                  <a:srgbClr val="28288A"/>
                </a:solidFill>
                <a:latin typeface="Calibri"/>
                <a:ea typeface="ＭＳ Ｐゴシック"/>
              </a:rPr>
              <a:t>SolidWorks</a:t>
            </a:r>
            <a:r>
              <a:rPr lang="it-IT" dirty="0" smtClean="0">
                <a:solidFill>
                  <a:srgbClr val="28288A"/>
                </a:solidFill>
                <a:latin typeface="Calibri"/>
              </a:rPr>
              <a:t> </a:t>
            </a:r>
            <a:r>
              <a:rPr lang="it-IT" dirty="0" smtClean="0">
                <a:solidFill>
                  <a:srgbClr val="28288A"/>
                </a:solidFill>
                <a:latin typeface="Calibri"/>
                <a:ea typeface="ＭＳ Ｐゴシック"/>
              </a:rPr>
              <a:t>2009</a:t>
            </a:r>
            <a:r>
              <a:rPr lang="it-IT" dirty="0" smtClean="0">
                <a:solidFill>
                  <a:srgbClr val="28288A"/>
                </a:solidFill>
                <a:latin typeface="Calibri"/>
              </a:rPr>
              <a:t> </a:t>
            </a:r>
            <a:r>
              <a:rPr lang="it-IT" dirty="0" smtClean="0">
                <a:solidFill>
                  <a:srgbClr val="28288A"/>
                </a:solidFill>
                <a:latin typeface="Calibri"/>
                <a:ea typeface="ＭＳ Ｐゴシック"/>
              </a:rPr>
              <a:t>http://labs.solidworks.com</a:t>
            </a:r>
            <a:endParaRPr lang="en-US" dirty="0" smtClean="0">
              <a:solidFill>
                <a:srgbClr val="28288A"/>
              </a:solidFill>
              <a:latin typeface="Calibri"/>
              <a:ea typeface="ＭＳ Ｐゴシック"/>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smtClean="0"/>
              <a:t>Metodologia di SolidWorks Sustainability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smtClean="0">
                  <a:solidFill>
                    <a:srgbClr val="FFFFFF"/>
                  </a:solidFill>
                  <a:latin typeface="Calibri"/>
                  <a:ea typeface="ＭＳ Ｐゴシック"/>
                </a:rPr>
                <a:t>Input</a:t>
              </a:r>
              <a:endParaRPr lang="en-US" sz="2900" kern="1200" dirty="0">
                <a:solidFill>
                  <a:srgbClr val="FFFFFF"/>
                </a:solidFill>
                <a:latin typeface="Calibri"/>
                <a:ea typeface="ＭＳ Ｐゴシック"/>
              </a:endParaRPr>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Materiale</a:t>
              </a:r>
              <a:endParaRPr lang="en-US" sz="1300" kern="1200" dirty="0" smtClean="0">
                <a:solidFill>
                  <a:srgbClr val="28288A"/>
                </a:solidFill>
                <a:latin typeface="Calibri"/>
                <a:ea typeface="ＭＳ Ｐゴシック"/>
              </a:endParaRP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Processo</a:t>
              </a:r>
              <a:r>
                <a:rPr lang="en-US" sz="1300" kern="1200" smtClean="0">
                  <a:solidFill>
                    <a:srgbClr val="28288A"/>
                  </a:solidFill>
                  <a:latin typeface="Calibri"/>
                </a:rPr>
                <a:t> </a:t>
              </a:r>
              <a:r>
                <a:rPr lang="en-US" sz="1300" kern="1200" smtClean="0">
                  <a:solidFill>
                    <a:srgbClr val="28288A"/>
                  </a:solidFill>
                  <a:latin typeface="Calibri"/>
                  <a:ea typeface="ＭＳ Ｐゴシック"/>
                </a:rPr>
                <a:t>di</a:t>
              </a:r>
              <a:r>
                <a:rPr lang="en-US" sz="1300" kern="1200" smtClean="0">
                  <a:solidFill>
                    <a:srgbClr val="28288A"/>
                  </a:solidFill>
                  <a:latin typeface="Calibri"/>
                </a:rPr>
                <a:t> </a:t>
              </a:r>
              <a:r>
                <a:rPr lang="en-US" sz="1300" kern="1200" smtClean="0">
                  <a:solidFill>
                    <a:srgbClr val="28288A"/>
                  </a:solidFill>
                  <a:latin typeface="Calibri"/>
                  <a:ea typeface="ＭＳ Ｐゴシック"/>
                </a:rPr>
                <a:t>produzione</a:t>
              </a:r>
              <a:endParaRPr lang="en-US" sz="1300" kern="1200" dirty="0">
                <a:solidFill>
                  <a:srgbClr val="28288A"/>
                </a:solidFill>
                <a:latin typeface="Calibri"/>
                <a:ea typeface="ＭＳ Ｐゴシック"/>
              </a:endParaRPr>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Luogo</a:t>
              </a:r>
              <a:r>
                <a:rPr lang="en-US" sz="1300" kern="1200" smtClean="0">
                  <a:solidFill>
                    <a:srgbClr val="28288A"/>
                  </a:solidFill>
                  <a:latin typeface="Calibri"/>
                </a:rPr>
                <a:t> </a:t>
              </a:r>
              <a:r>
                <a:rPr lang="en-US" sz="1300" kern="1200" smtClean="0">
                  <a:solidFill>
                    <a:srgbClr val="28288A"/>
                  </a:solidFill>
                  <a:latin typeface="Calibri"/>
                  <a:ea typeface="ＭＳ Ｐゴシック"/>
                </a:rPr>
                <a:t>di</a:t>
              </a:r>
              <a:r>
                <a:rPr lang="en-US" sz="1300" kern="1200" smtClean="0">
                  <a:solidFill>
                    <a:srgbClr val="28288A"/>
                  </a:solidFill>
                  <a:latin typeface="Calibri"/>
                </a:rPr>
                <a:t> </a:t>
              </a:r>
              <a:r>
                <a:rPr lang="en-US" sz="1300" kern="1200" smtClean="0">
                  <a:solidFill>
                    <a:srgbClr val="28288A"/>
                  </a:solidFill>
                  <a:latin typeface="Calibri"/>
                  <a:ea typeface="ＭＳ Ｐゴシック"/>
                </a:rPr>
                <a:t>produzione</a:t>
              </a:r>
              <a:endParaRPr lang="en-US" sz="1300" kern="1200" dirty="0">
                <a:solidFill>
                  <a:srgbClr val="28288A"/>
                </a:solidFill>
                <a:latin typeface="Calibri"/>
                <a:ea typeface="ＭＳ Ｐゴシック"/>
              </a:endParaRPr>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Trasporto</a:t>
              </a:r>
              <a:r>
                <a:rPr lang="en-US" sz="1300" kern="1200" smtClean="0">
                  <a:solidFill>
                    <a:srgbClr val="28288A"/>
                  </a:solidFill>
                  <a:latin typeface="Calibri"/>
                </a:rPr>
                <a:t> </a:t>
              </a:r>
              <a:r>
                <a:rPr lang="en-US" sz="1300" kern="1200" smtClean="0">
                  <a:solidFill>
                    <a:srgbClr val="28288A"/>
                  </a:solidFill>
                  <a:latin typeface="Calibri"/>
                  <a:ea typeface="ＭＳ Ｐゴシック"/>
                </a:rPr>
                <a:t>e</a:t>
              </a:r>
              <a:r>
                <a:rPr lang="en-US" sz="1300" kern="1200" smtClean="0">
                  <a:solidFill>
                    <a:srgbClr val="28288A"/>
                  </a:solidFill>
                  <a:latin typeface="Calibri"/>
                </a:rPr>
                <a:t> </a:t>
              </a:r>
              <a:r>
                <a:rPr lang="en-US" sz="1300" kern="1200" smtClean="0">
                  <a:solidFill>
                    <a:srgbClr val="28288A"/>
                  </a:solidFill>
                  <a:latin typeface="Calibri"/>
                  <a:ea typeface="ＭＳ Ｐゴシック"/>
                </a:rPr>
                <a:t>uso</a:t>
              </a:r>
              <a:endParaRPr lang="en-US" sz="1300" kern="1200" dirty="0" smtClean="0">
                <a:solidFill>
                  <a:srgbClr val="28288A"/>
                </a:solidFill>
                <a:latin typeface="Calibri"/>
                <a:ea typeface="ＭＳ Ｐゴシック"/>
              </a:endParaRP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smtClean="0">
                  <a:solidFill>
                    <a:srgbClr val="FFFFFF"/>
                  </a:solidFill>
                  <a:latin typeface="Calibri"/>
                  <a:ea typeface="ＭＳ Ｐゴシック"/>
                </a:rPr>
                <a:t>Risultato</a:t>
              </a:r>
              <a:endParaRPr lang="en-US" sz="2900" kern="1200" dirty="0">
                <a:solidFill>
                  <a:srgbClr val="FFFFFF"/>
                </a:solidFill>
                <a:latin typeface="Calibri"/>
                <a:ea typeface="ＭＳ Ｐゴシック"/>
              </a:endParaRPr>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Carbonio</a:t>
              </a:r>
              <a:endParaRPr lang="en-US" sz="1300" kern="1200" dirty="0">
                <a:solidFill>
                  <a:srgbClr val="28288A"/>
                </a:solidFill>
                <a:latin typeface="Calibri"/>
                <a:ea typeface="ＭＳ Ｐゴシック"/>
              </a:endParaRPr>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Energia</a:t>
              </a:r>
              <a:endParaRPr lang="en-US" sz="1300" kern="1200" dirty="0">
                <a:solidFill>
                  <a:srgbClr val="28288A"/>
                </a:solidFill>
                <a:latin typeface="Calibri"/>
                <a:ea typeface="ＭＳ Ｐゴシック"/>
              </a:endParaRPr>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Aria</a:t>
              </a:r>
              <a:endParaRPr lang="en-US" sz="1300" kern="1200" dirty="0">
                <a:solidFill>
                  <a:srgbClr val="28288A"/>
                </a:solidFill>
                <a:latin typeface="Calibri"/>
                <a:ea typeface="ＭＳ Ｐゴシック"/>
              </a:endParaRPr>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Acqua</a:t>
              </a:r>
              <a:endParaRPr lang="en-US" sz="1300" kern="1200" dirty="0">
                <a:solidFill>
                  <a:srgbClr val="28288A"/>
                </a:solidFill>
                <a:latin typeface="Calibri"/>
                <a:ea typeface="ＭＳ Ｐゴシック"/>
              </a:endParaRPr>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369332"/>
          </a:xfrm>
          <a:prstGeom prst="rect">
            <a:avLst/>
          </a:prstGeom>
          <a:noFill/>
        </p:spPr>
        <p:txBody>
          <a:bodyPr wrap="square" rtlCol="0">
            <a:spAutoFit/>
          </a:bodyPr>
          <a:lstStyle/>
          <a:p>
            <a:pPr algn="ctr"/>
            <a:r>
              <a:rPr lang="en-US" smtClean="0">
                <a:solidFill>
                  <a:srgbClr val="28288A"/>
                </a:solidFill>
                <a:latin typeface="Calibri"/>
                <a:ea typeface="ＭＳ Ｐゴシック"/>
              </a:rPr>
              <a:t>Dashboard</a:t>
            </a:r>
            <a:endParaRPr lang="en-US" dirty="0">
              <a:solidFill>
                <a:srgbClr val="28288A"/>
              </a:solidFill>
              <a:latin typeface="Calibri"/>
              <a:ea typeface="ＭＳ Ｐゴシック"/>
            </a:endParaRPr>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en-US" dirty="0" smtClean="0">
                <a:solidFill>
                  <a:srgbClr val="28288A"/>
                </a:solidFill>
                <a:latin typeface="Calibri"/>
                <a:ea typeface="ＭＳ Ｐゴシック"/>
              </a:rPr>
              <a:t>Report</a:t>
            </a:r>
            <a:endParaRPr lang="en-US" dirty="0">
              <a:solidFill>
                <a:srgbClr val="28288A"/>
              </a:solidFill>
              <a:latin typeface="Calibri"/>
              <a:ea typeface="ＭＳ Ｐゴシック"/>
            </a:endParaRPr>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Classe e nome dei materiali di input</a:t>
            </a:r>
            <a:endParaRPr lang="en-US" sz="2500" dirty="0"/>
          </a:p>
        </p:txBody>
      </p:sp>
      <p:sp>
        <p:nvSpPr>
          <p:cNvPr id="3" name="Content Placeholder 2"/>
          <p:cNvSpPr>
            <a:spLocks noGrp="1"/>
          </p:cNvSpPr>
          <p:nvPr>
            <p:ph idx="1"/>
          </p:nvPr>
        </p:nvSpPr>
        <p:spPr>
          <a:xfrm>
            <a:off x="838200" y="990600"/>
            <a:ext cx="7924800" cy="4525963"/>
          </a:xfrm>
        </p:spPr>
        <p:txBody>
          <a:bodyPr>
            <a:normAutofit/>
          </a:bodyPr>
          <a:lstStyle/>
          <a:p>
            <a:r>
              <a:rPr lang="it-IT" smtClean="0"/>
              <a:t>Classe dei materiali e gerarchia dei nomi</a:t>
            </a:r>
            <a:endParaRPr lang="en-US" dirty="0" smtClean="0"/>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484124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Classe</a:t>
                      </a:r>
                      <a:r>
                        <a:rPr lang="en-US" sz="1800" b="1" i="0" u="none" baseline="0" dirty="0" smtClean="0">
                          <a:solidFill>
                            <a:srgbClr val="FFFFFF"/>
                          </a:solidFill>
                          <a:effectLst/>
                          <a:latin typeface="Calibri"/>
                          <a:ea typeface="ＭＳ Ｐゴシック"/>
                        </a:rPr>
                        <a:t> del </a:t>
                      </a:r>
                      <a:r>
                        <a:rPr lang="en-US" sz="1800" b="1" i="0" u="none" baseline="0" dirty="0" err="1" smtClean="0">
                          <a:solidFill>
                            <a:srgbClr val="FFFFFF"/>
                          </a:solidFill>
                          <a:effectLst/>
                          <a:latin typeface="Calibri"/>
                          <a:ea typeface="ＭＳ Ｐゴシック"/>
                        </a:rPr>
                        <a:t>materiale</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Nome del materiale</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Classe del materiale: </a:t>
                      </a:r>
                      <a:r>
                        <a:rPr lang="en-US" sz="1800" b="1" i="0" u="none" baseline="0" smtClean="0">
                          <a:solidFill>
                            <a:srgbClr val="FFFF00"/>
                          </a:solidFill>
                          <a:effectLst/>
                          <a:latin typeface="Calibri"/>
                          <a:ea typeface="ＭＳ Ｐゴシック"/>
                        </a:rPr>
                        <a:t>Plastica</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dirty="0" err="1" smtClean="0">
                          <a:solidFill>
                            <a:srgbClr val="28288A"/>
                          </a:solidFill>
                          <a:effectLst/>
                          <a:latin typeface="Calibri"/>
                          <a:ea typeface="ＭＳ Ｐゴシック"/>
                        </a:rPr>
                        <a:t>Acciaio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Plastica</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Policarbonato acrilonitrile butadiene stirene</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Ferro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Altri</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metalli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Acrilico</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alluminio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Altri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metalli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dirty="0" err="1" smtClean="0">
                          <a:solidFill>
                            <a:srgbClr val="28288A"/>
                          </a:solidFill>
                          <a:effectLst/>
                          <a:latin typeface="Calibri"/>
                          <a:ea typeface="ＭＳ Ｐゴシック"/>
                        </a:rPr>
                        <a:t>Delrin</a:t>
                      </a:r>
                      <a:r>
                        <a:rPr lang="en-US" sz="1600" b="0" i="0" u="none" baseline="0" dirty="0" smtClean="0">
                          <a:solidFill>
                            <a:srgbClr val="28288A"/>
                          </a:solidFill>
                          <a:effectLst/>
                          <a:latin typeface="Calibri"/>
                          <a:ea typeface="ＭＳ Ｐゴシック"/>
                        </a:rPr>
                        <a:t>®</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2700</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dirty="0" smtClean="0">
                          <a:solidFill>
                            <a:srgbClr val="28288A"/>
                          </a:solidFill>
                          <a:effectLst/>
                          <a:latin typeface="Calibri"/>
                          <a:ea typeface="ＭＳ Ｐゴシック"/>
                        </a:rPr>
                        <a:t> </a:t>
                      </a:r>
                      <a:r>
                        <a:rPr lang="en-US" sz="1600" b="1" i="0" u="none" baseline="0" dirty="0" err="1" smtClean="0">
                          <a:solidFill>
                            <a:srgbClr val="28288A"/>
                          </a:solidFill>
                          <a:effectLst/>
                          <a:latin typeface="Calibri"/>
                          <a:ea typeface="ＭＳ Ｐゴシック"/>
                        </a:rPr>
                        <a:t>Poliossimetilene</a:t>
                      </a:r>
                      <a:r>
                        <a:rPr lang="en-US" sz="1600" b="0" i="0" u="none" baseline="0" dirty="0" smtClean="0">
                          <a:solidFill>
                            <a:srgbClr val="28288A"/>
                          </a:solidFill>
                          <a:effectLst/>
                          <a:latin typeface="Calibri"/>
                          <a:ea typeface="ＭＳ Ｐゴシック"/>
                        </a:rPr>
                        <a:t> (POM, </a:t>
                      </a:r>
                      <a:r>
                        <a:rPr lang="en-US" sz="1600" b="0" i="0" u="none" baseline="0" dirty="0" err="1" smtClean="0">
                          <a:solidFill>
                            <a:srgbClr val="28288A"/>
                          </a:solidFill>
                          <a:effectLst/>
                          <a:latin typeface="Calibri"/>
                          <a:ea typeface="ＭＳ Ｐゴシック"/>
                        </a:rPr>
                        <a:t>resina</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acetalica</a:t>
                      </a:r>
                      <a:r>
                        <a:rPr lang="en-US" sz="1600" b="0" i="0" u="none" baseline="0" dirty="0" smtClean="0">
                          <a:solidFill>
                            <a:srgbClr val="28288A"/>
                          </a:solidFill>
                          <a:effectLst/>
                          <a:latin typeface="Calibri"/>
                          <a:ea typeface="ＭＳ Ｐゴシック"/>
                        </a:rPr>
                        <a:t> o </a:t>
                      </a:r>
                      <a:r>
                        <a:rPr lang="en-US" sz="1600" b="0" i="0" u="none" baseline="0" dirty="0" err="1" smtClean="0">
                          <a:solidFill>
                            <a:srgbClr val="28288A"/>
                          </a:solidFill>
                          <a:effectLst/>
                          <a:latin typeface="Calibri"/>
                          <a:ea typeface="ＭＳ Ｐゴシック"/>
                        </a:rPr>
                        <a:t>poliformaldeide</a:t>
                      </a:r>
                      <a:r>
                        <a:rPr lang="en-US" sz="1600" b="0" i="0" u="none" baseline="0" dirty="0" smtClean="0">
                          <a:solidFill>
                            <a:srgbClr val="28288A"/>
                          </a:solidFill>
                          <a:effectLst/>
                          <a:latin typeface="Calibri"/>
                          <a:ea typeface="ＭＳ Ｐゴシック"/>
                        </a:rPr>
                        <a:t>) mfg </a:t>
                      </a:r>
                      <a:r>
                        <a:rPr lang="en-US" sz="1600" b="0" i="0" u="none" baseline="0" dirty="0" err="1" smtClean="0">
                          <a:solidFill>
                            <a:srgbClr val="28288A"/>
                          </a:solidFill>
                          <a:effectLst/>
                          <a:latin typeface="Calibri"/>
                          <a:ea typeface="ＭＳ Ｐゴシック"/>
                        </a:rPr>
                        <a:t>di</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rame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vetro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generiche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Nylon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titanio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carbonio</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Polietilene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ad</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alta</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densità</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Polietilene</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zinco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Silici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rigido</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Cloruro</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di</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polivinile</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Altre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leghe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Legnami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E </a:t>
                      </a:r>
                      <a:r>
                        <a:rPr lang="en-US" sz="1600" b="0" i="0" u="none" baseline="0" dirty="0" err="1" smtClean="0">
                          <a:solidFill>
                            <a:srgbClr val="28288A"/>
                          </a:solidFill>
                          <a:effectLst/>
                          <a:latin typeface="Calibri"/>
                          <a:ea typeface="ＭＳ Ｐゴシック"/>
                        </a:rPr>
                        <a:t>molti</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altri</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ancora</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Processo di produzione di input</a:t>
            </a:r>
            <a:endParaRPr lang="en-US" sz="2500" dirty="0"/>
          </a:p>
        </p:txBody>
      </p:sp>
      <p:sp>
        <p:nvSpPr>
          <p:cNvPr id="3" name="Content Placeholder 2"/>
          <p:cNvSpPr>
            <a:spLocks noGrp="1"/>
          </p:cNvSpPr>
          <p:nvPr>
            <p:ph idx="1"/>
          </p:nvPr>
        </p:nvSpPr>
        <p:spPr>
          <a:xfrm>
            <a:off x="838200" y="990600"/>
            <a:ext cx="7848600" cy="4525963"/>
          </a:xfrm>
        </p:spPr>
        <p:txBody>
          <a:bodyPr>
            <a:normAutofit/>
          </a:bodyPr>
          <a:lstStyle/>
          <a:p>
            <a:pPr marL="0" indent="3175">
              <a:buNone/>
            </a:pPr>
            <a:r>
              <a:rPr lang="it-IT" dirty="0" smtClean="0"/>
              <a:t>La disponibilità della produzione varia in base alla classe di materiale</a:t>
            </a:r>
            <a:endParaRPr lang="en-US" dirty="0" smtClean="0"/>
          </a:p>
          <a:p>
            <a:pPr>
              <a:buNone/>
            </a:pPr>
            <a:endParaRPr lang="en-US" dirty="0" smtClean="0"/>
          </a:p>
        </p:txBody>
      </p:sp>
      <p:graphicFrame>
        <p:nvGraphicFramePr>
          <p:cNvPr id="6" name="Table 5"/>
          <p:cNvGraphicFramePr>
            <a:graphicFrameLocks noGrp="1"/>
          </p:cNvGraphicFramePr>
          <p:nvPr/>
        </p:nvGraphicFramePr>
        <p:xfrm>
          <a:off x="1066800" y="18288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Classe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leghe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di</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alluminio</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Classe: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plastica</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Processo di produzione</a:t>
                      </a:r>
                      <a:endParaRPr lang="en-US" sz="1800" b="0" i="0" u="none" baseline="0" dirty="0">
                        <a:solidFill>
                          <a:srgbClr val="28288A"/>
                        </a:solidFill>
                        <a:effectLst/>
                        <a:latin typeface="Calibri"/>
                        <a:ea typeface="ＭＳ Ｐゴシック"/>
                      </a:endParaRPr>
                    </a:p>
                  </a:txBody>
                  <a:tcPr vert="vert270"/>
                </a:tc>
                <a:tc>
                  <a:txBody>
                    <a:bodyPr/>
                    <a:lstStyle/>
                    <a:p>
                      <a:r>
                        <a:rPr lang="en-US" sz="1700" b="0" i="0" u="none" baseline="0" dirty="0" err="1" smtClean="0">
                          <a:solidFill>
                            <a:srgbClr val="28288A"/>
                          </a:solidFill>
                          <a:effectLst/>
                          <a:latin typeface="Calibri"/>
                          <a:ea typeface="ＭＳ Ｐゴシック"/>
                        </a:rPr>
                        <a:t>Pressofusione</a:t>
                      </a:r>
                      <a:endParaRPr lang="en-US" sz="17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Colata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sabbia</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Processo di produzione</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Stampaggio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iniezione</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Estrusione</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Stampaggio/formatura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lamiere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Estrusione</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Forgiatura</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Colata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sabbia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lavorata</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dirty="0" err="1" smtClean="0">
                          <a:solidFill>
                            <a:srgbClr val="28288A"/>
                          </a:solidFill>
                          <a:effectLst/>
                          <a:latin typeface="Calibri"/>
                          <a:ea typeface="ＭＳ Ｐゴシック"/>
                        </a:rPr>
                        <a:t>Fresatura</a:t>
                      </a:r>
                      <a:r>
                        <a:rPr lang="en-US" dirty="0" smtClean="0"/>
                        <a:t> </a:t>
                      </a:r>
                      <a:r>
                        <a:rPr lang="en-US" sz="2000" b="0" i="0" u="none" baseline="0" dirty="0" smtClean="0">
                          <a:solidFill>
                            <a:srgbClr val="000000"/>
                          </a:solidFill>
                          <a:effectLst/>
                          <a:latin typeface="Arial"/>
                          <a:ea typeface="ＭＳ Ｐゴシック"/>
                        </a:rPr>
                        <a:t>–</a:t>
                      </a:r>
                      <a:endParaRPr lang="en-US" sz="2000" b="0" i="0" u="none" baseline="0" dirty="0">
                        <a:solidFill>
                          <a:srgbClr val="000000"/>
                        </a:solidFill>
                        <a:effectLst/>
                        <a:latin typeface="Arial"/>
                        <a:ea typeface="ＭＳ Ｐゴシック"/>
                      </a:endParaRPr>
                    </a:p>
                  </a:txBody>
                  <a:tcPr/>
                </a:tc>
                <a:tc>
                  <a:txBody>
                    <a:bodyPr/>
                    <a:lstStyle/>
                    <a:p>
                      <a:r>
                        <a:rPr lang="en-US" sz="1800" b="0" i="0" u="none" baseline="0" smtClean="0">
                          <a:solidFill>
                            <a:srgbClr val="28288A"/>
                          </a:solidFill>
                          <a:effectLst/>
                          <a:latin typeface="Calibri"/>
                          <a:ea typeface="ＭＳ Ｐゴシック"/>
                        </a:rPr>
                        <a:t>Tornitura</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Luogo di produzione di input</a:t>
            </a:r>
            <a:endParaRPr lang="en-US" sz="2500" dirty="0"/>
          </a:p>
        </p:txBody>
      </p:sp>
      <p:sp>
        <p:nvSpPr>
          <p:cNvPr id="3" name="Content Placeholder 2"/>
          <p:cNvSpPr>
            <a:spLocks noGrp="1"/>
          </p:cNvSpPr>
          <p:nvPr>
            <p:ph idx="1"/>
          </p:nvPr>
        </p:nvSpPr>
        <p:spPr>
          <a:xfrm>
            <a:off x="688028" y="1281346"/>
            <a:ext cx="6017572" cy="4525963"/>
          </a:xfrm>
        </p:spPr>
        <p:txBody>
          <a:bodyPr>
            <a:normAutofit fontScale="92500" lnSpcReduction="20000"/>
          </a:bodyPr>
          <a:lstStyle/>
          <a:p>
            <a:r>
              <a:rPr lang="it-IT" smtClean="0"/>
              <a:t>Ogni luogo produce energia attraverso le combinazioni di vari metodi.  L'impatto di un kWh è diverso da regione a regione. Di seguito sono riportati alcuni metodi di esempio:</a:t>
            </a:r>
            <a:endParaRPr lang="en-US" dirty="0" smtClean="0"/>
          </a:p>
          <a:p>
            <a:pPr lvl="1"/>
            <a:r>
              <a:rPr lang="en-US" sz="2100" smtClean="0"/>
              <a:t>Combustibili fossili</a:t>
            </a:r>
            <a:endParaRPr lang="en-US" sz="2100" dirty="0" smtClean="0"/>
          </a:p>
          <a:p>
            <a:pPr lvl="1"/>
            <a:r>
              <a:rPr lang="en-US" sz="2100" smtClean="0"/>
              <a:t>Nucleare</a:t>
            </a:r>
            <a:endParaRPr lang="en-US" sz="2100" dirty="0" smtClean="0"/>
          </a:p>
          <a:p>
            <a:pPr lvl="1"/>
            <a:r>
              <a:rPr lang="en-US" sz="2100" smtClean="0"/>
              <a:t>Idroelettrico</a:t>
            </a:r>
            <a:endParaRPr lang="en-US" sz="2100" dirty="0" smtClean="0"/>
          </a:p>
          <a:p>
            <a:r>
              <a:rPr lang="it-IT" smtClean="0"/>
              <a:t>Definisce la risorse consumate dai processi di produzione in tale regione</a:t>
            </a:r>
            <a:endParaRPr lang="en-US" dirty="0" smtClean="0"/>
          </a:p>
          <a:p>
            <a:r>
              <a:rPr lang="en-US" smtClean="0"/>
              <a:t>Regioni</a:t>
            </a:r>
            <a:endParaRPr lang="en-US" dirty="0" smtClean="0"/>
          </a:p>
          <a:p>
            <a:pPr lvl="1"/>
            <a:r>
              <a:rPr lang="en-US" sz="2100" smtClean="0"/>
              <a:t>Asia</a:t>
            </a:r>
            <a:endParaRPr lang="en-US" sz="2100" dirty="0" smtClean="0"/>
          </a:p>
          <a:p>
            <a:pPr lvl="1"/>
            <a:r>
              <a:rPr lang="en-US" sz="2100" smtClean="0"/>
              <a:t>Europa</a:t>
            </a:r>
            <a:endParaRPr lang="en-US" sz="2100" dirty="0" smtClean="0"/>
          </a:p>
          <a:p>
            <a:pPr lvl="1"/>
            <a:r>
              <a:rPr lang="en-US" sz="2100" smtClean="0"/>
              <a:t>Nord America</a:t>
            </a:r>
            <a:endParaRPr lang="en-US" sz="2100" dirty="0" smtClean="0"/>
          </a:p>
          <a:p>
            <a:pPr lvl="1"/>
            <a:r>
              <a:rPr lang="en-US" sz="2100" smtClean="0"/>
              <a:t>Giappone</a:t>
            </a:r>
            <a:endParaRPr lang="en-US" sz="2100"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Trasporto e regione di utilizzo di input</a:t>
            </a:r>
            <a:endParaRPr lang="en-US" sz="2500" dirty="0"/>
          </a:p>
        </p:txBody>
      </p:sp>
      <p:sp>
        <p:nvSpPr>
          <p:cNvPr id="3" name="Content Placeholder 2"/>
          <p:cNvSpPr>
            <a:spLocks noGrp="1"/>
          </p:cNvSpPr>
          <p:nvPr>
            <p:ph idx="1"/>
          </p:nvPr>
        </p:nvSpPr>
        <p:spPr>
          <a:xfrm>
            <a:off x="688028" y="1281346"/>
            <a:ext cx="6017572" cy="4525963"/>
          </a:xfrm>
        </p:spPr>
        <p:txBody>
          <a:bodyPr>
            <a:normAutofit lnSpcReduction="10000"/>
          </a:bodyPr>
          <a:lstStyle/>
          <a:p>
            <a:r>
              <a:rPr lang="it-IT" smtClean="0"/>
              <a:t>Determina le fonti di energia consumate durante la fase di utilizzo (se pertinenti) e la destinazione del prodotto al momento del relativo smaltimento.</a:t>
            </a:r>
            <a:r>
              <a:rPr lang="en-US" smtClean="0"/>
              <a:t>  </a:t>
            </a:r>
            <a:endParaRPr lang="en-US" dirty="0" smtClean="0"/>
          </a:p>
          <a:p>
            <a:pPr lvl="1"/>
            <a:r>
              <a:rPr lang="en-US" smtClean="0"/>
              <a:t>Asia</a:t>
            </a:r>
            <a:endParaRPr lang="en-US" dirty="0" smtClean="0"/>
          </a:p>
          <a:p>
            <a:pPr lvl="1"/>
            <a:r>
              <a:rPr lang="en-US" smtClean="0"/>
              <a:t>Europa</a:t>
            </a:r>
            <a:endParaRPr lang="en-US" dirty="0" smtClean="0"/>
          </a:p>
          <a:p>
            <a:pPr lvl="1"/>
            <a:r>
              <a:rPr lang="en-US" smtClean="0"/>
              <a:t>Nord America</a:t>
            </a:r>
            <a:endParaRPr lang="en-US" dirty="0" smtClean="0"/>
          </a:p>
          <a:p>
            <a:pPr lvl="1"/>
            <a:r>
              <a:rPr lang="en-US" smtClean="0"/>
              <a:t>Giappone</a:t>
            </a:r>
            <a:endParaRPr lang="en-US" dirty="0" smtClean="0"/>
          </a:p>
          <a:p>
            <a:r>
              <a:rPr lang="it-IT" smtClean="0"/>
              <a:t>Valuta gli impatti ambientali associati al trasporto del prodotto dal luogo di fabbricazione al luogo di utilizzo.</a:t>
            </a:r>
            <a:endParaRPr lang="en-US"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calcola l'impatto ambientale</a:t>
            </a:r>
            <a:endParaRPr lang="en-US" sz="2500" dirty="0"/>
          </a:p>
        </p:txBody>
      </p:sp>
      <p:sp>
        <p:nvSpPr>
          <p:cNvPr id="3" name="Content Placeholder 2"/>
          <p:cNvSpPr>
            <a:spLocks noGrp="1"/>
          </p:cNvSpPr>
          <p:nvPr>
            <p:ph idx="1"/>
          </p:nvPr>
        </p:nvSpPr>
        <p:spPr>
          <a:xfrm>
            <a:off x="688028" y="1281346"/>
            <a:ext cx="3579172" cy="4525963"/>
          </a:xfrm>
        </p:spPr>
        <p:txBody>
          <a:bodyPr>
            <a:normAutofit fontScale="92500" lnSpcReduction="10000"/>
          </a:bodyPr>
          <a:lstStyle/>
          <a:p>
            <a:r>
              <a:rPr lang="en-US" smtClean="0"/>
              <a:t>Parametri</a:t>
            </a:r>
            <a:endParaRPr lang="en-US" dirty="0" smtClean="0"/>
          </a:p>
          <a:p>
            <a:pPr lvl="1"/>
            <a:r>
              <a:rPr lang="en-US" b="1" smtClean="0"/>
              <a:t>Impronta di </a:t>
            </a:r>
            <a:r>
              <a:rPr lang="en-US" smtClean="0"/>
              <a:t>carbonio</a:t>
            </a:r>
            <a:endParaRPr lang="en-US" dirty="0" smtClean="0"/>
          </a:p>
          <a:p>
            <a:pPr lvl="1"/>
            <a:r>
              <a:rPr lang="en-US" b="1" smtClean="0"/>
              <a:t>Acidificazione </a:t>
            </a:r>
            <a:r>
              <a:rPr lang="en-US" smtClean="0"/>
              <a:t>dell'aria</a:t>
            </a:r>
            <a:endParaRPr lang="en-US" dirty="0" smtClean="0"/>
          </a:p>
          <a:p>
            <a:pPr lvl="1"/>
            <a:r>
              <a:rPr lang="en-US" b="1" smtClean="0"/>
              <a:t>Eutrofizzazione </a:t>
            </a:r>
            <a:r>
              <a:rPr lang="en-US" smtClean="0"/>
              <a:t>delle</a:t>
            </a:r>
            <a:r>
              <a:rPr lang="en-US" b="1" smtClean="0"/>
              <a:t> </a:t>
            </a:r>
            <a:r>
              <a:rPr lang="en-US" smtClean="0"/>
              <a:t>acque</a:t>
            </a:r>
            <a:endParaRPr lang="en-US" dirty="0" smtClean="0"/>
          </a:p>
          <a:p>
            <a:pPr lvl="1"/>
            <a:r>
              <a:rPr lang="en-US" b="1" smtClean="0"/>
              <a:t>Consumo di </a:t>
            </a:r>
            <a:r>
              <a:rPr lang="en-US" smtClean="0"/>
              <a:t>energia</a:t>
            </a:r>
            <a:endParaRPr lang="en-US" dirty="0" smtClean="0"/>
          </a:p>
          <a:p>
            <a:r>
              <a:rPr lang="en-US" smtClean="0"/>
              <a:t>Percentuale dei fattori</a:t>
            </a:r>
            <a:endParaRPr lang="en-US" dirty="0" smtClean="0"/>
          </a:p>
          <a:p>
            <a:pPr lvl="1"/>
            <a:r>
              <a:rPr lang="en-US" smtClean="0"/>
              <a:t>Materiale</a:t>
            </a:r>
            <a:endParaRPr lang="en-US" dirty="0" smtClean="0"/>
          </a:p>
          <a:p>
            <a:pPr lvl="1"/>
            <a:r>
              <a:rPr lang="en-US" smtClean="0"/>
              <a:t>Produzione</a:t>
            </a:r>
            <a:endParaRPr lang="en-US" dirty="0" smtClean="0"/>
          </a:p>
          <a:p>
            <a:pPr lvl="1"/>
            <a:r>
              <a:rPr lang="en-US" smtClean="0"/>
              <a:t>Regioni di utilizzo</a:t>
            </a:r>
            <a:endParaRPr lang="en-US" dirty="0" smtClean="0"/>
          </a:p>
          <a:p>
            <a:pPr lvl="1"/>
            <a:r>
              <a:rPr lang="en-US" smtClean="0"/>
              <a:t>Smaltimento </a:t>
            </a:r>
            <a:endParaRPr lang="en-US" dirty="0" smtClean="0"/>
          </a:p>
          <a:p>
            <a:r>
              <a:rPr lang="it-IT" smtClean="0"/>
              <a:t>Impostazione della base di rilevamento</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en-US" sz="2500" smtClean="0"/>
              <a:t>Cos'è la progettazione</a:t>
            </a:r>
            <a:r>
              <a:rPr lang="en-US" sz="2500" smtClean="0">
                <a:solidFill>
                  <a:srgbClr val="3A5A10"/>
                </a:solidFill>
              </a:rPr>
              <a:t> </a:t>
            </a:r>
            <a:r>
              <a:rPr lang="en-US" sz="2500" smtClean="0"/>
              <a:t>sostenibile?</a:t>
            </a:r>
            <a:endParaRPr lang="en-US" sz="2500" dirty="0"/>
          </a:p>
        </p:txBody>
      </p:sp>
      <p:sp>
        <p:nvSpPr>
          <p:cNvPr id="3" name="Content Placeholder 2"/>
          <p:cNvSpPr>
            <a:spLocks noGrp="1"/>
          </p:cNvSpPr>
          <p:nvPr>
            <p:ph idx="1"/>
          </p:nvPr>
        </p:nvSpPr>
        <p:spPr>
          <a:xfrm>
            <a:off x="688028" y="1281346"/>
            <a:ext cx="7922572" cy="4525963"/>
          </a:xfrm>
        </p:spPr>
        <p:txBody>
          <a:bodyPr rtlCol="0">
            <a:normAutofit fontScale="92500" lnSpcReduction="10000"/>
          </a:bodyPr>
          <a:lstStyle/>
          <a:p>
            <a:pPr fontAlgn="auto">
              <a:spcAft>
                <a:spcPts val="0"/>
              </a:spcAft>
              <a:defRPr/>
            </a:pPr>
            <a:r>
              <a:rPr lang="it-IT" sz="2800" kern="1200" dirty="0" smtClean="0">
                <a:solidFill>
                  <a:srgbClr val="006600"/>
                </a:solidFill>
                <a:latin typeface="Arial Rounded MT Bold"/>
              </a:rPr>
              <a:t>Per progettazione</a:t>
            </a:r>
            <a:r>
              <a:rPr lang="it-IT" kern="1200" dirty="0" smtClean="0">
                <a:latin typeface="Arial Rounded MT Bold" pitchFamily="34" charset="0"/>
              </a:rPr>
              <a:t> </a:t>
            </a:r>
            <a:r>
              <a:rPr lang="it-IT" sz="2800" kern="1200" dirty="0" smtClean="0">
                <a:solidFill>
                  <a:srgbClr val="006600"/>
                </a:solidFill>
                <a:latin typeface="Arial Rounded MT Bold"/>
              </a:rPr>
              <a:t>sostenibile</a:t>
            </a:r>
            <a:r>
              <a:rPr lang="it-IT" kern="1200" dirty="0" smtClean="0">
                <a:latin typeface="Arial Rounded MT Bold" pitchFamily="34" charset="0"/>
              </a:rPr>
              <a:t> </a:t>
            </a:r>
            <a:r>
              <a:rPr lang="it-IT" kern="1200" dirty="0" smtClean="0"/>
              <a:t>si</a:t>
            </a:r>
            <a:r>
              <a:rPr lang="it-IT" kern="1200" dirty="0" smtClean="0">
                <a:latin typeface="Arial Rounded MT Bold" pitchFamily="34" charset="0"/>
              </a:rPr>
              <a:t> </a:t>
            </a:r>
            <a:r>
              <a:rPr lang="it-IT" kern="1200" dirty="0" smtClean="0"/>
              <a:t>intende</a:t>
            </a:r>
            <a:r>
              <a:rPr lang="it-IT" kern="1200" dirty="0" smtClean="0">
                <a:latin typeface="Arial Rounded MT Bold" pitchFamily="34" charset="0"/>
              </a:rPr>
              <a:t> </a:t>
            </a:r>
            <a:r>
              <a:rPr lang="it-IT" kern="1200" dirty="0" smtClean="0"/>
              <a:t>l'integrazione</a:t>
            </a:r>
            <a:r>
              <a:rPr lang="it-IT" kern="1200" dirty="0" smtClean="0">
                <a:latin typeface="Arial Rounded MT Bold" pitchFamily="34" charset="0"/>
              </a:rPr>
              <a:t> </a:t>
            </a:r>
            <a:r>
              <a:rPr lang="it-IT" kern="1200" dirty="0" smtClean="0"/>
              <a:t>di</a:t>
            </a:r>
            <a:r>
              <a:rPr lang="it-IT" kern="1200" dirty="0" smtClean="0">
                <a:latin typeface="Arial Rounded MT Bold" pitchFamily="34" charset="0"/>
              </a:rPr>
              <a:t> </a:t>
            </a:r>
            <a:r>
              <a:rPr lang="it-IT" kern="1200" dirty="0" smtClean="0"/>
              <a:t>condizioni</a:t>
            </a:r>
            <a:r>
              <a:rPr lang="it-IT" kern="1200" dirty="0" smtClean="0">
                <a:latin typeface="Arial Rounded MT Bold" pitchFamily="34" charset="0"/>
              </a:rPr>
              <a:t> </a:t>
            </a:r>
            <a:r>
              <a:rPr lang="it-IT" kern="1200" dirty="0" smtClean="0">
                <a:solidFill>
                  <a:srgbClr val="74B31F"/>
                </a:solidFill>
              </a:rPr>
              <a:t>sociali</a:t>
            </a:r>
            <a:r>
              <a:rPr lang="it-IT" kern="1200" dirty="0" smtClean="0"/>
              <a:t>,</a:t>
            </a:r>
            <a:r>
              <a:rPr lang="it-IT" kern="1200" dirty="0" smtClean="0">
                <a:latin typeface="Arial Rounded MT Bold" pitchFamily="34" charset="0"/>
              </a:rPr>
              <a:t> </a:t>
            </a:r>
            <a:r>
              <a:rPr lang="it-IT" kern="1200" dirty="0" smtClean="0">
                <a:solidFill>
                  <a:srgbClr val="74B31F"/>
                </a:solidFill>
              </a:rPr>
              <a:t>ambientali</a:t>
            </a:r>
            <a:r>
              <a:rPr lang="it-IT" kern="1200" dirty="0" smtClean="0">
                <a:latin typeface="Arial Rounded MT Bold" pitchFamily="34" charset="0"/>
              </a:rPr>
              <a:t> </a:t>
            </a:r>
            <a:r>
              <a:rPr lang="it-IT" kern="1200" dirty="0" smtClean="0"/>
              <a:t>ed</a:t>
            </a:r>
            <a:r>
              <a:rPr lang="it-IT" kern="1200" dirty="0" smtClean="0">
                <a:latin typeface="Arial Rounded MT Bold" pitchFamily="34" charset="0"/>
              </a:rPr>
              <a:t> </a:t>
            </a:r>
            <a:r>
              <a:rPr lang="it-IT" kern="1200" dirty="0" smtClean="0">
                <a:solidFill>
                  <a:srgbClr val="74B31F"/>
                </a:solidFill>
              </a:rPr>
              <a:t>economiche</a:t>
            </a:r>
            <a:r>
              <a:rPr lang="it-IT" kern="1200" dirty="0" smtClean="0">
                <a:latin typeface="Arial Rounded MT Bold" pitchFamily="34" charset="0"/>
              </a:rPr>
              <a:t> </a:t>
            </a:r>
            <a:r>
              <a:rPr lang="it-IT" kern="1200" dirty="0" smtClean="0"/>
              <a:t>in</a:t>
            </a:r>
            <a:r>
              <a:rPr lang="it-IT" kern="1200" dirty="0" smtClean="0">
                <a:latin typeface="Arial Rounded MT Bold" pitchFamily="34" charset="0"/>
              </a:rPr>
              <a:t> </a:t>
            </a:r>
            <a:r>
              <a:rPr lang="it-IT" kern="1200" dirty="0" smtClean="0"/>
              <a:t>un</a:t>
            </a:r>
            <a:r>
              <a:rPr lang="it-IT" kern="1200" dirty="0" smtClean="0">
                <a:latin typeface="Arial Rounded MT Bold" pitchFamily="34" charset="0"/>
              </a:rPr>
              <a:t> </a:t>
            </a:r>
            <a:r>
              <a:rPr lang="it-IT" kern="1200" dirty="0" smtClean="0"/>
              <a:t>prodotto</a:t>
            </a:r>
            <a:r>
              <a:rPr lang="it-IT" kern="1200" dirty="0" smtClean="0">
                <a:latin typeface="Arial Rounded MT Bold" pitchFamily="34" charset="0"/>
              </a:rPr>
              <a:t> </a:t>
            </a:r>
            <a:r>
              <a:rPr lang="it-IT" kern="1200" dirty="0" smtClean="0"/>
              <a:t>o</a:t>
            </a:r>
            <a:r>
              <a:rPr lang="it-IT" kern="1200" dirty="0" smtClean="0">
                <a:latin typeface="Arial Rounded MT Bold" pitchFamily="34" charset="0"/>
              </a:rPr>
              <a:t> </a:t>
            </a:r>
            <a:r>
              <a:rPr lang="it-IT" kern="1200" dirty="0" smtClean="0"/>
              <a:t>in</a:t>
            </a:r>
            <a:r>
              <a:rPr lang="it-IT" kern="1200" dirty="0" smtClean="0">
                <a:latin typeface="Arial Rounded MT Bold" pitchFamily="34" charset="0"/>
              </a:rPr>
              <a:t> </a:t>
            </a:r>
            <a:r>
              <a:rPr lang="it-IT" kern="1200" dirty="0" smtClean="0"/>
              <a:t>processo</a:t>
            </a:r>
            <a:endParaRPr lang="en-US" dirty="0" smtClean="0"/>
          </a:p>
          <a:p>
            <a:pPr fontAlgn="auto">
              <a:spcAft>
                <a:spcPts val="0"/>
              </a:spcAft>
              <a:defRPr/>
            </a:pPr>
            <a:r>
              <a:rPr lang="it-IT" dirty="0" smtClean="0"/>
              <a:t>Presto, tutta la progettazione diventerà </a:t>
            </a:r>
            <a:r>
              <a:rPr lang="it-IT" sz="2800" dirty="0" smtClean="0">
                <a:solidFill>
                  <a:srgbClr val="006600"/>
                </a:solidFill>
                <a:latin typeface="Arial Rounded MT Bold"/>
              </a:rPr>
              <a:t>progettazione</a:t>
            </a:r>
            <a:r>
              <a:rPr lang="it-IT" dirty="0" smtClean="0">
                <a:solidFill>
                  <a:srgbClr val="74B31F"/>
                </a:solidFill>
              </a:rPr>
              <a:t> </a:t>
            </a:r>
            <a:r>
              <a:rPr lang="it-IT" sz="2800" dirty="0" smtClean="0">
                <a:solidFill>
                  <a:srgbClr val="006600"/>
                </a:solidFill>
                <a:latin typeface="Arial Rounded MT Bold"/>
              </a:rPr>
              <a:t>sostenibile</a:t>
            </a:r>
            <a:endParaRPr lang="en-US" sz="2800" kern="1200" dirty="0" smtClean="0">
              <a:solidFill>
                <a:srgbClr val="006600"/>
              </a:solidFill>
              <a:latin typeface="Arial Rounded MT Bold"/>
            </a:endParaRPr>
          </a:p>
          <a:p>
            <a:pPr fontAlgn="auto">
              <a:spcAft>
                <a:spcPts val="0"/>
              </a:spcAft>
              <a:defRPr/>
            </a:pPr>
            <a:r>
              <a:rPr lang="it-IT" sz="2800" kern="1200" dirty="0" smtClean="0">
                <a:solidFill>
                  <a:srgbClr val="006600"/>
                </a:solidFill>
                <a:latin typeface="Arial Rounded MT Bold"/>
              </a:rPr>
              <a:t>SolidWorks</a:t>
            </a:r>
            <a:r>
              <a:rPr lang="it-IT" kern="1200" dirty="0" smtClean="0">
                <a:solidFill>
                  <a:srgbClr val="74B31F"/>
                </a:solidFill>
                <a:latin typeface="Arial Rounded MT Bold" pitchFamily="34" charset="0"/>
              </a:rPr>
              <a:t> </a:t>
            </a:r>
            <a:r>
              <a:rPr lang="it-IT" sz="2800" kern="1200" dirty="0" smtClean="0">
                <a:solidFill>
                  <a:srgbClr val="006600"/>
                </a:solidFill>
                <a:latin typeface="Arial Rounded MT Bold"/>
              </a:rPr>
              <a:t>Sustainability</a:t>
            </a:r>
            <a:r>
              <a:rPr lang="it-IT" kern="1200" dirty="0" smtClean="0">
                <a:solidFill>
                  <a:srgbClr val="74B31F"/>
                </a:solidFill>
                <a:latin typeface="Arial Rounded MT Bold" pitchFamily="34" charset="0"/>
              </a:rPr>
              <a:t> </a:t>
            </a:r>
            <a:r>
              <a:rPr lang="it-IT" kern="1200" dirty="0" smtClean="0"/>
              <a:t>consente</a:t>
            </a:r>
            <a:r>
              <a:rPr lang="it-IT" kern="1200" dirty="0" smtClean="0">
                <a:latin typeface="Arial Rounded MT Bold" pitchFamily="34" charset="0"/>
              </a:rPr>
              <a:t> </a:t>
            </a:r>
            <a:r>
              <a:rPr lang="it-IT" kern="1200" dirty="0" smtClean="0"/>
              <a:t>agli</a:t>
            </a:r>
            <a:r>
              <a:rPr lang="it-IT" kern="1200" dirty="0" smtClean="0">
                <a:latin typeface="Arial Rounded MT Bold" pitchFamily="34" charset="0"/>
              </a:rPr>
              <a:t> </a:t>
            </a:r>
            <a:r>
              <a:rPr lang="it-IT" kern="1200" dirty="0" smtClean="0"/>
              <a:t>studenti</a:t>
            </a:r>
            <a:r>
              <a:rPr lang="it-IT" kern="1200" dirty="0" smtClean="0">
                <a:latin typeface="Arial Rounded MT Bold" pitchFamily="34" charset="0"/>
              </a:rPr>
              <a:t> </a:t>
            </a:r>
            <a:r>
              <a:rPr lang="it-IT" kern="1200" dirty="0" smtClean="0"/>
              <a:t>di</a:t>
            </a:r>
            <a:r>
              <a:rPr lang="it-IT" kern="1200" dirty="0" smtClean="0">
                <a:latin typeface="Arial Rounded MT Bold" pitchFamily="34" charset="0"/>
              </a:rPr>
              <a:t> </a:t>
            </a:r>
            <a:r>
              <a:rPr lang="it-IT" kern="1200" dirty="0" smtClean="0"/>
              <a:t>creare</a:t>
            </a:r>
            <a:r>
              <a:rPr lang="it-IT" kern="1200" dirty="0" smtClean="0">
                <a:latin typeface="Arial Rounded MT Bold" pitchFamily="34" charset="0"/>
              </a:rPr>
              <a:t> </a:t>
            </a:r>
            <a:r>
              <a:rPr lang="it-IT" kern="1200" dirty="0" smtClean="0"/>
              <a:t>i</a:t>
            </a:r>
            <a:r>
              <a:rPr lang="it-IT" kern="1200" dirty="0" smtClean="0">
                <a:latin typeface="Arial Rounded MT Bold" pitchFamily="34" charset="0"/>
              </a:rPr>
              <a:t> </a:t>
            </a:r>
            <a:r>
              <a:rPr lang="it-IT" kern="1200" dirty="0" smtClean="0"/>
              <a:t>progetti</a:t>
            </a:r>
            <a:r>
              <a:rPr lang="it-IT" kern="1200" dirty="0" smtClean="0">
                <a:latin typeface="Arial Rounded MT Bold" pitchFamily="34" charset="0"/>
              </a:rPr>
              <a:t> </a:t>
            </a:r>
            <a:r>
              <a:rPr lang="it-IT" kern="1200" dirty="0" smtClean="0"/>
              <a:t>con</a:t>
            </a:r>
            <a:r>
              <a:rPr lang="it-IT" kern="1200" dirty="0" smtClean="0">
                <a:latin typeface="Arial Rounded MT Bold" pitchFamily="34" charset="0"/>
              </a:rPr>
              <a:t> </a:t>
            </a:r>
            <a:r>
              <a:rPr lang="it-IT" kern="1200" dirty="0" smtClean="0"/>
              <a:t>una</a:t>
            </a:r>
            <a:r>
              <a:rPr lang="it-IT" kern="1200" dirty="0" smtClean="0">
                <a:latin typeface="Arial Rounded MT Bold" pitchFamily="34" charset="0"/>
              </a:rPr>
              <a:t> </a:t>
            </a:r>
            <a:r>
              <a:rPr lang="it-IT" kern="1200" dirty="0" smtClean="0"/>
              <a:t>profonda</a:t>
            </a:r>
            <a:r>
              <a:rPr lang="it-IT" kern="1200" dirty="0" smtClean="0">
                <a:latin typeface="Arial Rounded MT Bold" pitchFamily="34" charset="0"/>
              </a:rPr>
              <a:t> </a:t>
            </a:r>
            <a:r>
              <a:rPr lang="it-IT" kern="1200" dirty="0" smtClean="0"/>
              <a:t>consapevolezza</a:t>
            </a:r>
            <a:r>
              <a:rPr lang="it-IT" kern="1200" dirty="0" smtClean="0">
                <a:latin typeface="Arial Rounded MT Bold" pitchFamily="34" charset="0"/>
              </a:rPr>
              <a:t> </a:t>
            </a:r>
            <a:r>
              <a:rPr lang="it-IT" kern="1200" dirty="0" smtClean="0"/>
              <a:t>dell'ambiente</a:t>
            </a:r>
            <a:r>
              <a:rPr lang="en-US" dirty="0" smtClean="0"/>
              <a:t> </a:t>
            </a:r>
            <a:endParaRPr lang="en-US" dirty="0" smtClean="0">
              <a:solidFill>
                <a:schemeClr val="accent4"/>
              </a:solidFill>
            </a:endParaRPr>
          </a:p>
          <a:p>
            <a:pPr fontAlgn="auto">
              <a:spcAft>
                <a:spcPts val="0"/>
              </a:spcAft>
              <a:defRPr/>
            </a:pPr>
            <a:r>
              <a:rPr lang="it-IT" dirty="0" smtClean="0"/>
              <a:t>I prodotti di successo vengono sviluppati integrando </a:t>
            </a:r>
            <a:r>
              <a:rPr lang="it-IT" sz="2800" dirty="0" smtClean="0">
                <a:solidFill>
                  <a:srgbClr val="006600"/>
                </a:solidFill>
                <a:latin typeface="Arial Rounded MT Bold"/>
              </a:rPr>
              <a:t>Life</a:t>
            </a:r>
            <a:r>
              <a:rPr lang="it-IT" dirty="0" smtClean="0">
                <a:solidFill>
                  <a:srgbClr val="74B31F"/>
                </a:solidFill>
              </a:rPr>
              <a:t> </a:t>
            </a:r>
            <a:r>
              <a:rPr lang="it-IT" sz="2800" dirty="0" smtClean="0">
                <a:solidFill>
                  <a:srgbClr val="006600"/>
                </a:solidFill>
                <a:latin typeface="Arial Rounded MT Bold"/>
              </a:rPr>
              <a:t>Cycle</a:t>
            </a:r>
            <a:r>
              <a:rPr lang="it-IT" dirty="0" smtClean="0">
                <a:solidFill>
                  <a:srgbClr val="74B31F"/>
                </a:solidFill>
              </a:rPr>
              <a:t> </a:t>
            </a:r>
            <a:r>
              <a:rPr lang="it-IT" sz="2800" dirty="0" smtClean="0">
                <a:solidFill>
                  <a:srgbClr val="006600"/>
                </a:solidFill>
                <a:latin typeface="Arial Rounded MT Bold"/>
              </a:rPr>
              <a:t>Assessment</a:t>
            </a:r>
            <a:r>
              <a:rPr lang="it-IT" dirty="0" smtClean="0">
                <a:solidFill>
                  <a:srgbClr val="74B31F"/>
                </a:solidFill>
              </a:rPr>
              <a:t> </a:t>
            </a:r>
            <a:r>
              <a:rPr lang="it-IT" dirty="0" smtClean="0"/>
              <a:t>(</a:t>
            </a:r>
            <a:r>
              <a:rPr lang="it-IT" sz="2800" dirty="0" smtClean="0">
                <a:solidFill>
                  <a:srgbClr val="006600"/>
                </a:solidFill>
                <a:latin typeface="Arial Rounded MT Bold"/>
              </a:rPr>
              <a:t>LCA, Valutazione del ciclo di vita</a:t>
            </a:r>
            <a:r>
              <a:rPr lang="it-IT" dirty="0" smtClean="0"/>
              <a:t>) direttamente nel processo di progettazione tecnica</a:t>
            </a:r>
            <a:endParaRPr lang="en-US" dirty="0" smtClean="0"/>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a:noAutofit/>
          </a:bodyPr>
          <a:lstStyle/>
          <a:p>
            <a:pPr>
              <a:lnSpc>
                <a:spcPts val="2200"/>
              </a:lnSpc>
            </a:pPr>
            <a:r>
              <a:rPr lang="it-IT" sz="2100" dirty="0" smtClean="0"/>
              <a:t>Funzione di ricerca dei materiali simili in base alle proprietà</a:t>
            </a:r>
            <a:br>
              <a:rPr lang="it-IT" sz="2100" dirty="0" smtClean="0"/>
            </a:br>
            <a:r>
              <a:rPr lang="it-IT" sz="2100" dirty="0" smtClean="0"/>
              <a:t>dei materiali</a:t>
            </a:r>
            <a:endParaRPr lang="en-US" sz="2100" dirty="0"/>
          </a:p>
        </p:txBody>
      </p:sp>
      <p:sp>
        <p:nvSpPr>
          <p:cNvPr id="3" name="Content Placeholder 2"/>
          <p:cNvSpPr>
            <a:spLocks noGrp="1"/>
          </p:cNvSpPr>
          <p:nvPr>
            <p:ph idx="1"/>
          </p:nvPr>
        </p:nvSpPr>
        <p:spPr>
          <a:xfrm>
            <a:off x="688028" y="1281346"/>
            <a:ext cx="5026972" cy="4525963"/>
          </a:xfrm>
        </p:spPr>
        <p:txBody>
          <a:bodyPr>
            <a:normAutofit/>
          </a:bodyPr>
          <a:lstStyle/>
          <a:p>
            <a:r>
              <a:rPr lang="en-US" sz="2300" dirty="0" err="1" smtClean="0"/>
              <a:t>Espansione</a:t>
            </a:r>
            <a:r>
              <a:rPr lang="en-US" sz="2300" dirty="0" smtClean="0"/>
              <a:t> </a:t>
            </a:r>
            <a:r>
              <a:rPr lang="en-US" sz="2300" dirty="0" err="1" smtClean="0"/>
              <a:t>termica</a:t>
            </a:r>
            <a:endParaRPr lang="en-US" sz="2300" dirty="0" smtClean="0"/>
          </a:p>
          <a:p>
            <a:r>
              <a:rPr lang="en-US" sz="2300" dirty="0" err="1" smtClean="0"/>
              <a:t>Calore</a:t>
            </a:r>
            <a:r>
              <a:rPr lang="en-US" sz="2300" dirty="0" smtClean="0"/>
              <a:t> </a:t>
            </a:r>
            <a:r>
              <a:rPr lang="en-US" sz="2300" dirty="0" err="1" smtClean="0"/>
              <a:t>specifico</a:t>
            </a:r>
            <a:endParaRPr lang="en-US" sz="2300" dirty="0" smtClean="0"/>
          </a:p>
          <a:p>
            <a:r>
              <a:rPr lang="en-US" sz="2300" dirty="0" err="1" smtClean="0"/>
              <a:t>Densità</a:t>
            </a:r>
            <a:endParaRPr lang="en-US" sz="2300" dirty="0" smtClean="0"/>
          </a:p>
          <a:p>
            <a:r>
              <a:rPr lang="en-US" sz="2300" dirty="0" smtClean="0"/>
              <a:t>Modulo </a:t>
            </a:r>
            <a:r>
              <a:rPr lang="en-US" sz="2300" dirty="0" err="1" smtClean="0"/>
              <a:t>elastico</a:t>
            </a:r>
            <a:endParaRPr lang="en-US" sz="2300" dirty="0" smtClean="0"/>
          </a:p>
          <a:p>
            <a:r>
              <a:rPr lang="en-US" sz="2300" dirty="0" smtClean="0"/>
              <a:t>Modulo </a:t>
            </a:r>
            <a:r>
              <a:rPr lang="en-US" sz="2300" dirty="0" err="1" smtClean="0"/>
              <a:t>di</a:t>
            </a:r>
            <a:r>
              <a:rPr lang="en-US" sz="2300" dirty="0" smtClean="0"/>
              <a:t> </a:t>
            </a:r>
            <a:r>
              <a:rPr lang="en-US" sz="2300" dirty="0" err="1" smtClean="0"/>
              <a:t>taglio</a:t>
            </a:r>
            <a:endParaRPr lang="en-US" sz="2300" dirty="0" smtClean="0"/>
          </a:p>
          <a:p>
            <a:r>
              <a:rPr lang="en-US" sz="2300" dirty="0" err="1" smtClean="0"/>
              <a:t>Conducibilità</a:t>
            </a:r>
            <a:r>
              <a:rPr lang="en-US" sz="2300" dirty="0" smtClean="0"/>
              <a:t> </a:t>
            </a:r>
            <a:r>
              <a:rPr lang="en-US" sz="2300" dirty="0" err="1" smtClean="0"/>
              <a:t>termica</a:t>
            </a:r>
            <a:endParaRPr lang="en-US" sz="2300" dirty="0" smtClean="0"/>
          </a:p>
          <a:p>
            <a:r>
              <a:rPr lang="en-US" sz="2300" dirty="0" err="1" smtClean="0"/>
              <a:t>Coefficiente</a:t>
            </a:r>
            <a:r>
              <a:rPr lang="en-US" sz="2300" dirty="0" smtClean="0"/>
              <a:t> </a:t>
            </a:r>
            <a:r>
              <a:rPr lang="en-US" sz="2300" dirty="0" err="1" smtClean="0"/>
              <a:t>di</a:t>
            </a:r>
            <a:r>
              <a:rPr lang="en-US" sz="2300" dirty="0" smtClean="0"/>
              <a:t> Poisson</a:t>
            </a:r>
          </a:p>
          <a:p>
            <a:r>
              <a:rPr lang="en-US" sz="2300" dirty="0" err="1" smtClean="0"/>
              <a:t>Resistenza</a:t>
            </a:r>
            <a:r>
              <a:rPr lang="en-US" sz="2300" dirty="0" smtClean="0"/>
              <a:t> </a:t>
            </a:r>
            <a:r>
              <a:rPr lang="en-US" sz="2300" dirty="0" err="1" smtClean="0"/>
              <a:t>alla</a:t>
            </a:r>
            <a:r>
              <a:rPr lang="en-US" sz="2300" dirty="0" smtClean="0"/>
              <a:t> </a:t>
            </a:r>
            <a:r>
              <a:rPr lang="en-US" sz="2300" dirty="0" err="1" smtClean="0"/>
              <a:t>trazione</a:t>
            </a:r>
            <a:endParaRPr lang="en-US" sz="2300" dirty="0" smtClean="0"/>
          </a:p>
          <a:p>
            <a:r>
              <a:rPr lang="en-US" sz="2300" dirty="0" err="1" smtClean="0"/>
              <a:t>Carico</a:t>
            </a:r>
            <a:r>
              <a:rPr lang="en-US" sz="2300" dirty="0" smtClean="0"/>
              <a:t> </a:t>
            </a:r>
            <a:r>
              <a:rPr lang="en-US" sz="2300" dirty="0" err="1" smtClean="0"/>
              <a:t>di</a:t>
            </a:r>
            <a:r>
              <a:rPr lang="en-US" sz="2300" dirty="0" smtClean="0"/>
              <a:t> </a:t>
            </a:r>
            <a:r>
              <a:rPr lang="en-US" sz="2300" dirty="0" err="1" smtClean="0"/>
              <a:t>snervamento</a:t>
            </a:r>
            <a:endParaRPr lang="en-US" sz="2300" dirty="0" smtClean="0"/>
          </a:p>
        </p:txBody>
      </p:sp>
      <p:pic>
        <p:nvPicPr>
          <p:cNvPr id="1027" name="Picture 3"/>
          <p:cNvPicPr>
            <a:picLocks noChangeAspect="1" noChangeArrowheads="1"/>
          </p:cNvPicPr>
          <p:nvPr/>
        </p:nvPicPr>
        <p:blipFill>
          <a:blip r:embed="rId3"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mtClean="0"/>
              <a:t>Definizione delle proprietà dei materiali</a:t>
            </a:r>
            <a:r>
              <a:rPr lang="it-IT" sz="2200" b="0" smtClean="0">
                <a:solidFill>
                  <a:srgbClr val="000000"/>
                </a:solidFill>
              </a:rPr>
              <a:t>.</a:t>
            </a:r>
            <a:r>
              <a:rPr lang="en-US" smtClean="0"/>
              <a:t> </a:t>
            </a:r>
            <a:endParaRPr lang="en-US" dirty="0"/>
          </a:p>
        </p:txBody>
      </p:sp>
      <p:sp>
        <p:nvSpPr>
          <p:cNvPr id="3" name="Content Placeholder 2"/>
          <p:cNvSpPr>
            <a:spLocks noGrp="1"/>
          </p:cNvSpPr>
          <p:nvPr>
            <p:ph idx="1"/>
          </p:nvPr>
        </p:nvSpPr>
        <p:spPr>
          <a:xfrm>
            <a:off x="688028" y="1281346"/>
            <a:ext cx="7846372" cy="4525963"/>
          </a:xfrm>
        </p:spPr>
        <p:txBody>
          <a:bodyPr>
            <a:normAutofit fontScale="47500" lnSpcReduction="20000"/>
          </a:bodyPr>
          <a:lstStyle/>
          <a:p>
            <a:r>
              <a:rPr lang="it-IT" sz="2300" dirty="0" smtClean="0"/>
              <a:t>Espansione termica</a:t>
            </a:r>
            <a:r>
              <a:rPr lang="it-IT" sz="2300" b="0" dirty="0" smtClean="0"/>
              <a:t>:</a:t>
            </a:r>
            <a:r>
              <a:rPr lang="it-IT" sz="2300" dirty="0" smtClean="0"/>
              <a:t> </a:t>
            </a:r>
            <a:r>
              <a:rPr lang="it-IT" sz="2300" b="0" dirty="0" smtClean="0"/>
              <a:t>variazione</a:t>
            </a:r>
            <a:r>
              <a:rPr lang="it-IT" sz="2300" dirty="0" smtClean="0"/>
              <a:t> </a:t>
            </a:r>
            <a:r>
              <a:rPr lang="it-IT" sz="2300" b="0" dirty="0" smtClean="0"/>
              <a:t>della</a:t>
            </a:r>
            <a:r>
              <a:rPr lang="it-IT" sz="2300" dirty="0" smtClean="0"/>
              <a:t> </a:t>
            </a:r>
            <a:r>
              <a:rPr lang="it-IT" sz="2300" b="0" dirty="0" smtClean="0"/>
              <a:t>lunghezza</a:t>
            </a:r>
            <a:r>
              <a:rPr lang="it-IT" sz="2300" dirty="0" smtClean="0"/>
              <a:t> </a:t>
            </a:r>
            <a:r>
              <a:rPr lang="it-IT" sz="2300" b="0" dirty="0" smtClean="0"/>
              <a:t>per</a:t>
            </a:r>
            <a:r>
              <a:rPr lang="it-IT" sz="2300" dirty="0" smtClean="0"/>
              <a:t> </a:t>
            </a:r>
            <a:r>
              <a:rPr lang="it-IT" sz="2300" b="0" dirty="0" smtClean="0"/>
              <a:t>lunghezza</a:t>
            </a:r>
            <a:r>
              <a:rPr lang="it-IT" sz="2300" dirty="0" smtClean="0"/>
              <a:t> </a:t>
            </a:r>
            <a:r>
              <a:rPr lang="it-IT" sz="2300" b="0" dirty="0" smtClean="0"/>
              <a:t>unitaria</a:t>
            </a:r>
            <a:r>
              <a:rPr lang="it-IT" sz="2300" dirty="0" smtClean="0"/>
              <a:t> </a:t>
            </a:r>
            <a:r>
              <a:rPr lang="it-IT" sz="2300" b="0" dirty="0" smtClean="0"/>
              <a:t>con</a:t>
            </a:r>
            <a:r>
              <a:rPr lang="it-IT" sz="2300" dirty="0" smtClean="0"/>
              <a:t> </a:t>
            </a:r>
            <a:r>
              <a:rPr lang="it-IT" sz="2300" b="0" dirty="0" smtClean="0"/>
              <a:t>la</a:t>
            </a:r>
            <a:r>
              <a:rPr lang="it-IT" sz="2300" dirty="0" smtClean="0"/>
              <a:t> </a:t>
            </a:r>
            <a:r>
              <a:rPr lang="it-IT" sz="2300" b="0" dirty="0" smtClean="0"/>
              <a:t>variazione</a:t>
            </a:r>
            <a:r>
              <a:rPr lang="it-IT" sz="2300" dirty="0" smtClean="0"/>
              <a:t> </a:t>
            </a:r>
            <a:r>
              <a:rPr lang="it-IT" sz="2300" b="0" dirty="0" smtClean="0"/>
              <a:t>di</a:t>
            </a:r>
            <a:r>
              <a:rPr lang="it-IT" sz="2300" dirty="0" smtClean="0"/>
              <a:t> </a:t>
            </a:r>
            <a:r>
              <a:rPr lang="it-IT" sz="2300" b="0" dirty="0" smtClean="0"/>
              <a:t>un</a:t>
            </a:r>
            <a:r>
              <a:rPr lang="it-IT" sz="2300" dirty="0" smtClean="0"/>
              <a:t> </a:t>
            </a:r>
            <a:r>
              <a:rPr lang="it-IT" sz="2300" b="0" dirty="0" smtClean="0"/>
              <a:t>grado</a:t>
            </a:r>
            <a:r>
              <a:rPr lang="it-IT" sz="2300" dirty="0" smtClean="0"/>
              <a:t> </a:t>
            </a:r>
            <a:r>
              <a:rPr lang="it-IT" sz="2300" b="0" dirty="0" smtClean="0"/>
              <a:t>di</a:t>
            </a:r>
            <a:r>
              <a:rPr lang="it-IT" sz="2300" dirty="0" smtClean="0"/>
              <a:t> </a:t>
            </a:r>
            <a:r>
              <a:rPr lang="it-IT" sz="2300" b="0" dirty="0" smtClean="0"/>
              <a:t>temperatura</a:t>
            </a:r>
            <a:r>
              <a:rPr lang="it-IT" sz="2300" dirty="0" smtClean="0"/>
              <a:t> </a:t>
            </a:r>
            <a:r>
              <a:rPr lang="it-IT" sz="2300" b="0" dirty="0" smtClean="0"/>
              <a:t>(variazione</a:t>
            </a:r>
            <a:r>
              <a:rPr lang="it-IT" sz="2300" dirty="0" smtClean="0"/>
              <a:t> </a:t>
            </a:r>
            <a:r>
              <a:rPr lang="it-IT" sz="2300" b="0" dirty="0" smtClean="0"/>
              <a:t>con</a:t>
            </a:r>
            <a:r>
              <a:rPr lang="it-IT" sz="2300" dirty="0" smtClean="0"/>
              <a:t> </a:t>
            </a:r>
            <a:r>
              <a:rPr lang="it-IT" sz="2300" b="0" dirty="0" smtClean="0"/>
              <a:t>deformazione</a:t>
            </a:r>
            <a:r>
              <a:rPr lang="it-IT" sz="2300" dirty="0" smtClean="0"/>
              <a:t> </a:t>
            </a:r>
            <a:r>
              <a:rPr lang="it-IT" sz="2300" b="0" dirty="0" smtClean="0"/>
              <a:t>normale</a:t>
            </a:r>
            <a:r>
              <a:rPr lang="it-IT" sz="2300" dirty="0" smtClean="0"/>
              <a:t> </a:t>
            </a:r>
            <a:r>
              <a:rPr lang="it-IT" sz="2300" b="0" dirty="0" smtClean="0"/>
              <a:t>per</a:t>
            </a:r>
            <a:r>
              <a:rPr lang="it-IT" sz="2300" dirty="0" smtClean="0"/>
              <a:t> </a:t>
            </a:r>
            <a:r>
              <a:rPr lang="it-IT" sz="2300" b="0" dirty="0" smtClean="0"/>
              <a:t>temperatura</a:t>
            </a:r>
            <a:r>
              <a:rPr lang="it-IT" sz="2300" dirty="0" smtClean="0"/>
              <a:t> </a:t>
            </a:r>
            <a:r>
              <a:rPr lang="it-IT" sz="2300" b="0" dirty="0" smtClean="0"/>
              <a:t>unitaria)</a:t>
            </a:r>
            <a:r>
              <a:rPr lang="it-IT" sz="2300" dirty="0" smtClean="0"/>
              <a:t> </a:t>
            </a:r>
            <a:r>
              <a:rPr lang="it-IT" sz="2300" b="0" dirty="0" smtClean="0"/>
              <a:t>(K)</a:t>
            </a:r>
            <a:endParaRPr lang="en-US" sz="2300" b="0" dirty="0" smtClean="0"/>
          </a:p>
          <a:p>
            <a:endParaRPr lang="en-US" b="0" dirty="0" smtClean="0"/>
          </a:p>
          <a:p>
            <a:r>
              <a:rPr lang="it-IT" sz="2300" dirty="0" smtClean="0"/>
              <a:t>Calore specifico</a:t>
            </a:r>
            <a:r>
              <a:rPr lang="it-IT" sz="2300" b="0" dirty="0" smtClean="0"/>
              <a:t>:</a:t>
            </a:r>
            <a:r>
              <a:rPr lang="it-IT" sz="2300" dirty="0" smtClean="0"/>
              <a:t> </a:t>
            </a:r>
            <a:r>
              <a:rPr lang="it-IT" sz="2300" b="0" dirty="0" smtClean="0"/>
              <a:t>quantità</a:t>
            </a:r>
            <a:r>
              <a:rPr lang="it-IT" sz="2300" dirty="0" smtClean="0"/>
              <a:t> </a:t>
            </a:r>
            <a:r>
              <a:rPr lang="it-IT" sz="2300" b="0" dirty="0" smtClean="0"/>
              <a:t>di</a:t>
            </a:r>
            <a:r>
              <a:rPr lang="it-IT" sz="2300" dirty="0" smtClean="0"/>
              <a:t> </a:t>
            </a:r>
            <a:r>
              <a:rPr lang="it-IT" sz="2300" b="0" dirty="0" smtClean="0"/>
              <a:t>calore</a:t>
            </a:r>
            <a:r>
              <a:rPr lang="it-IT" sz="2300" dirty="0" smtClean="0"/>
              <a:t> </a:t>
            </a:r>
            <a:r>
              <a:rPr lang="it-IT" sz="2300" b="0" dirty="0" smtClean="0"/>
              <a:t>necessaria</a:t>
            </a:r>
            <a:r>
              <a:rPr lang="it-IT" sz="2300" dirty="0" smtClean="0"/>
              <a:t> </a:t>
            </a:r>
            <a:r>
              <a:rPr lang="it-IT" sz="2300" b="0" dirty="0" smtClean="0"/>
              <a:t>per</a:t>
            </a:r>
            <a:r>
              <a:rPr lang="it-IT" sz="2300" dirty="0" smtClean="0"/>
              <a:t> </a:t>
            </a:r>
            <a:r>
              <a:rPr lang="it-IT" sz="2300" b="0" dirty="0" smtClean="0"/>
              <a:t>aumentare</a:t>
            </a:r>
            <a:r>
              <a:rPr lang="it-IT" sz="2300" dirty="0" smtClean="0"/>
              <a:t> </a:t>
            </a:r>
            <a:r>
              <a:rPr lang="it-IT" sz="2300" b="0" dirty="0" smtClean="0"/>
              <a:t>la</a:t>
            </a:r>
            <a:r>
              <a:rPr lang="it-IT" sz="2300" dirty="0" smtClean="0"/>
              <a:t> </a:t>
            </a:r>
            <a:r>
              <a:rPr lang="it-IT" sz="2300" b="0" dirty="0" smtClean="0"/>
              <a:t>temperatura</a:t>
            </a:r>
            <a:r>
              <a:rPr lang="it-IT" sz="2300" dirty="0" smtClean="0"/>
              <a:t> </a:t>
            </a:r>
            <a:r>
              <a:rPr lang="it-IT" sz="2300" b="0" dirty="0" smtClean="0"/>
              <a:t>di</a:t>
            </a:r>
            <a:r>
              <a:rPr lang="it-IT" sz="2300" dirty="0" smtClean="0"/>
              <a:t> </a:t>
            </a:r>
            <a:r>
              <a:rPr lang="it-IT" sz="2300" b="0" dirty="0" smtClean="0"/>
              <a:t>una</a:t>
            </a:r>
            <a:r>
              <a:rPr lang="it-IT" sz="2300" dirty="0" smtClean="0"/>
              <a:t> </a:t>
            </a:r>
            <a:r>
              <a:rPr lang="it-IT" sz="2300" b="0" dirty="0" smtClean="0"/>
              <a:t>massa</a:t>
            </a:r>
            <a:r>
              <a:rPr lang="it-IT" sz="2300" dirty="0" smtClean="0"/>
              <a:t> </a:t>
            </a:r>
            <a:r>
              <a:rPr lang="it-IT" sz="2300" b="0" dirty="0" smtClean="0"/>
              <a:t>unitaria</a:t>
            </a:r>
            <a:r>
              <a:rPr lang="it-IT" sz="2300" dirty="0" smtClean="0"/>
              <a:t> </a:t>
            </a:r>
            <a:r>
              <a:rPr lang="it-IT" sz="2300" b="0" dirty="0" smtClean="0"/>
              <a:t>di</a:t>
            </a:r>
            <a:r>
              <a:rPr lang="it-IT" sz="2300" dirty="0" smtClean="0"/>
              <a:t> </a:t>
            </a:r>
            <a:r>
              <a:rPr lang="it-IT" sz="2300" b="0" dirty="0" smtClean="0"/>
              <a:t>un</a:t>
            </a:r>
            <a:r>
              <a:rPr lang="it-IT" sz="2300" dirty="0" smtClean="0"/>
              <a:t> </a:t>
            </a:r>
            <a:r>
              <a:rPr lang="it-IT" sz="2300" b="0" dirty="0" smtClean="0"/>
              <a:t>grado</a:t>
            </a:r>
            <a:r>
              <a:rPr lang="it-IT" sz="2300" dirty="0" smtClean="0"/>
              <a:t>  </a:t>
            </a:r>
            <a:r>
              <a:rPr lang="it-IT" sz="2300" b="0" dirty="0" smtClean="0"/>
              <a:t>(J/kg</a:t>
            </a:r>
            <a:r>
              <a:rPr lang="it-IT" sz="2300" dirty="0" smtClean="0"/>
              <a:t>  </a:t>
            </a:r>
            <a:r>
              <a:rPr lang="it-IT" sz="2300" b="0" dirty="0" smtClean="0"/>
              <a:t>K).</a:t>
            </a:r>
            <a:endParaRPr lang="en-US" sz="2300" b="0" dirty="0" smtClean="0"/>
          </a:p>
          <a:p>
            <a:endParaRPr lang="en-US" b="0" dirty="0" smtClean="0"/>
          </a:p>
          <a:p>
            <a:r>
              <a:rPr lang="it-IT" sz="2300" dirty="0" smtClean="0"/>
              <a:t>Densità</a:t>
            </a:r>
            <a:r>
              <a:rPr lang="it-IT" sz="2300" b="0" dirty="0" smtClean="0"/>
              <a:t>:</a:t>
            </a:r>
            <a:r>
              <a:rPr lang="it-IT" sz="2300" dirty="0" smtClean="0"/>
              <a:t> </a:t>
            </a:r>
            <a:r>
              <a:rPr lang="it-IT" sz="2300" b="0" dirty="0" smtClean="0"/>
              <a:t>rapporto</a:t>
            </a:r>
            <a:r>
              <a:rPr lang="it-IT" sz="2300" dirty="0" smtClean="0"/>
              <a:t> </a:t>
            </a:r>
            <a:r>
              <a:rPr lang="it-IT" sz="2300" b="0" dirty="0" smtClean="0"/>
              <a:t>fra</a:t>
            </a:r>
            <a:r>
              <a:rPr lang="it-IT" sz="2300" dirty="0" smtClean="0"/>
              <a:t> </a:t>
            </a:r>
            <a:r>
              <a:rPr lang="it-IT" sz="2300" b="0" dirty="0" smtClean="0"/>
              <a:t>massa</a:t>
            </a:r>
            <a:r>
              <a:rPr lang="it-IT" sz="2300" dirty="0" smtClean="0"/>
              <a:t> </a:t>
            </a:r>
            <a:r>
              <a:rPr lang="it-IT" sz="2300" b="0" dirty="0" smtClean="0"/>
              <a:t>e</a:t>
            </a:r>
            <a:r>
              <a:rPr lang="it-IT" sz="2300" dirty="0" smtClean="0"/>
              <a:t> </a:t>
            </a:r>
            <a:r>
              <a:rPr lang="it-IT" sz="2300" b="0" dirty="0" smtClean="0"/>
              <a:t>volume</a:t>
            </a:r>
            <a:r>
              <a:rPr lang="it-IT" sz="2300" dirty="0" smtClean="0"/>
              <a:t> </a:t>
            </a:r>
            <a:r>
              <a:rPr lang="it-IT" sz="2300" b="0" dirty="0" smtClean="0"/>
              <a:t>unitario</a:t>
            </a:r>
            <a:r>
              <a:rPr lang="it-IT" sz="2300" dirty="0" smtClean="0"/>
              <a:t> </a:t>
            </a:r>
            <a:r>
              <a:rPr lang="it-IT" sz="2300" b="0" dirty="0" smtClean="0"/>
              <a:t>(kg/m</a:t>
            </a:r>
            <a:r>
              <a:rPr lang="it-IT" sz="2300" b="0" baseline="30000" dirty="0" smtClean="0"/>
              <a:t>3</a:t>
            </a:r>
            <a:r>
              <a:rPr lang="it-IT" sz="2300" b="0" dirty="0" smtClean="0"/>
              <a:t>).</a:t>
            </a:r>
            <a:r>
              <a:rPr lang="en-US" b="0" dirty="0" smtClean="0"/>
              <a:t> </a:t>
            </a:r>
          </a:p>
          <a:p>
            <a:pPr>
              <a:buNone/>
            </a:pPr>
            <a:endParaRPr lang="en-US" b="0" dirty="0" smtClean="0"/>
          </a:p>
          <a:p>
            <a:r>
              <a:rPr lang="it-IT" sz="2300" dirty="0" smtClean="0"/>
              <a:t>Modulo elastico </a:t>
            </a:r>
            <a:r>
              <a:rPr lang="it-IT" sz="2300" b="0" dirty="0" smtClean="0"/>
              <a:t>(modulo</a:t>
            </a:r>
            <a:r>
              <a:rPr lang="it-IT" sz="2300" dirty="0" smtClean="0"/>
              <a:t> </a:t>
            </a:r>
            <a:r>
              <a:rPr lang="it-IT" sz="2300" b="0" dirty="0" smtClean="0"/>
              <a:t>di</a:t>
            </a:r>
            <a:r>
              <a:rPr lang="it-IT" sz="2300" dirty="0" smtClean="0"/>
              <a:t> </a:t>
            </a:r>
            <a:r>
              <a:rPr lang="it-IT" sz="2300" b="0" dirty="0" smtClean="0"/>
              <a:t>Young):</a:t>
            </a:r>
            <a:r>
              <a:rPr lang="it-IT" sz="2300" dirty="0" smtClean="0"/>
              <a:t> </a:t>
            </a:r>
            <a:r>
              <a:rPr lang="it-IT" sz="2300" b="0" dirty="0" smtClean="0"/>
              <a:t>rapporto</a:t>
            </a:r>
            <a:r>
              <a:rPr lang="it-IT" sz="2300" dirty="0" smtClean="0"/>
              <a:t> </a:t>
            </a:r>
            <a:r>
              <a:rPr lang="it-IT" sz="2300" b="0" dirty="0" smtClean="0"/>
              <a:t>fra</a:t>
            </a:r>
            <a:r>
              <a:rPr lang="it-IT" sz="2300" dirty="0" smtClean="0"/>
              <a:t> </a:t>
            </a:r>
            <a:r>
              <a:rPr lang="it-IT" sz="2300" b="0" dirty="0" smtClean="0"/>
              <a:t>la</a:t>
            </a:r>
            <a:r>
              <a:rPr lang="it-IT" sz="2300" dirty="0" smtClean="0"/>
              <a:t> </a:t>
            </a:r>
            <a:r>
              <a:rPr lang="it-IT" sz="2300" b="0" dirty="0" smtClean="0"/>
              <a:t>sollecitazione</a:t>
            </a:r>
            <a:r>
              <a:rPr lang="it-IT" sz="2300" dirty="0" smtClean="0"/>
              <a:t> </a:t>
            </a:r>
            <a:r>
              <a:rPr lang="it-IT" sz="2300" b="0" dirty="0" smtClean="0"/>
              <a:t>e</a:t>
            </a:r>
            <a:r>
              <a:rPr lang="it-IT" sz="2300" dirty="0" smtClean="0"/>
              <a:t> </a:t>
            </a:r>
            <a:r>
              <a:rPr lang="it-IT" sz="2300" b="0" dirty="0" smtClean="0"/>
              <a:t>la</a:t>
            </a:r>
            <a:r>
              <a:rPr lang="it-IT" sz="2300" dirty="0" smtClean="0"/>
              <a:t> </a:t>
            </a:r>
            <a:r>
              <a:rPr lang="it-IT" sz="2300" b="0" dirty="0" smtClean="0"/>
              <a:t>deformazione</a:t>
            </a:r>
            <a:r>
              <a:rPr lang="it-IT" sz="2300" dirty="0" smtClean="0"/>
              <a:t> </a:t>
            </a:r>
            <a:r>
              <a:rPr lang="it-IT" sz="2300" b="0" dirty="0" smtClean="0"/>
              <a:t>associata</a:t>
            </a:r>
            <a:r>
              <a:rPr lang="it-IT" sz="2300" dirty="0" smtClean="0"/>
              <a:t> </a:t>
            </a:r>
            <a:r>
              <a:rPr lang="it-IT" sz="2300" b="0" dirty="0" smtClean="0"/>
              <a:t>in</a:t>
            </a:r>
            <a:r>
              <a:rPr lang="it-IT" sz="2300" dirty="0" smtClean="0"/>
              <a:t> </a:t>
            </a:r>
            <a:r>
              <a:rPr lang="it-IT" sz="2300" b="0" dirty="0" smtClean="0"/>
              <a:t>una</a:t>
            </a:r>
            <a:r>
              <a:rPr lang="it-IT" sz="2300" dirty="0" smtClean="0"/>
              <a:t> </a:t>
            </a:r>
            <a:r>
              <a:rPr lang="it-IT" sz="2300" b="0" dirty="0" smtClean="0"/>
              <a:t>direzione</a:t>
            </a:r>
            <a:r>
              <a:rPr lang="it-IT" sz="2300" dirty="0" smtClean="0"/>
              <a:t> </a:t>
            </a:r>
            <a:r>
              <a:rPr lang="it-IT" sz="2300" b="0" dirty="0" smtClean="0"/>
              <a:t>specifica</a:t>
            </a:r>
            <a:r>
              <a:rPr lang="it-IT" sz="2300" dirty="0" smtClean="0"/>
              <a:t> </a:t>
            </a:r>
            <a:r>
              <a:rPr lang="it-IT" sz="2300" b="0" dirty="0" smtClean="0"/>
              <a:t>(N/m</a:t>
            </a:r>
            <a:r>
              <a:rPr lang="it-IT" sz="2300" b="0" baseline="30000" dirty="0" smtClean="0"/>
              <a:t>2</a:t>
            </a:r>
            <a:r>
              <a:rPr lang="it-IT" sz="2300" b="0" dirty="0" smtClean="0"/>
              <a:t>)</a:t>
            </a:r>
            <a:endParaRPr lang="en-US" sz="2300" b="0" dirty="0" smtClean="0"/>
          </a:p>
          <a:p>
            <a:pPr>
              <a:buNone/>
            </a:pPr>
            <a:endParaRPr lang="en-US" b="0" dirty="0" smtClean="0"/>
          </a:p>
          <a:p>
            <a:r>
              <a:rPr lang="it-IT" sz="2300" dirty="0" smtClean="0"/>
              <a:t>Modulo di taglio </a:t>
            </a:r>
            <a:r>
              <a:rPr lang="it-IT" sz="2300" b="0" dirty="0" smtClean="0"/>
              <a:t>(Modulo</a:t>
            </a:r>
            <a:r>
              <a:rPr lang="it-IT" sz="2300" dirty="0" smtClean="0"/>
              <a:t> </a:t>
            </a:r>
            <a:r>
              <a:rPr lang="it-IT" sz="2300" b="0" dirty="0" smtClean="0"/>
              <a:t>di</a:t>
            </a:r>
            <a:r>
              <a:rPr lang="it-IT" sz="2300" dirty="0" smtClean="0"/>
              <a:t> </a:t>
            </a:r>
            <a:r>
              <a:rPr lang="it-IT" sz="2300" b="0" dirty="0" smtClean="0"/>
              <a:t>rigidezza):</a:t>
            </a:r>
            <a:r>
              <a:rPr lang="it-IT" sz="2300" dirty="0" smtClean="0"/>
              <a:t> </a:t>
            </a:r>
            <a:r>
              <a:rPr lang="it-IT" sz="2300" b="0" dirty="0" smtClean="0"/>
              <a:t>rapporto</a:t>
            </a:r>
            <a:r>
              <a:rPr lang="it-IT" sz="2300" dirty="0" smtClean="0"/>
              <a:t> </a:t>
            </a:r>
            <a:r>
              <a:rPr lang="it-IT" sz="2300" b="0" dirty="0" smtClean="0"/>
              <a:t>fra</a:t>
            </a:r>
            <a:r>
              <a:rPr lang="it-IT" sz="2300" dirty="0" smtClean="0"/>
              <a:t> </a:t>
            </a:r>
            <a:r>
              <a:rPr lang="it-IT" sz="2300" b="0" dirty="0" smtClean="0"/>
              <a:t>la</a:t>
            </a:r>
            <a:r>
              <a:rPr lang="it-IT" sz="2300" dirty="0" smtClean="0"/>
              <a:t> </a:t>
            </a:r>
            <a:r>
              <a:rPr lang="it-IT" sz="2300" b="0" dirty="0" smtClean="0"/>
              <a:t>sollecitazione</a:t>
            </a:r>
            <a:r>
              <a:rPr lang="it-IT" sz="2300" dirty="0" smtClean="0"/>
              <a:t> </a:t>
            </a:r>
            <a:r>
              <a:rPr lang="it-IT" sz="2300" b="0" dirty="0" smtClean="0"/>
              <a:t>da</a:t>
            </a:r>
            <a:r>
              <a:rPr lang="it-IT" sz="2300" dirty="0" smtClean="0"/>
              <a:t> </a:t>
            </a:r>
            <a:r>
              <a:rPr lang="it-IT" sz="2300" b="0" dirty="0" smtClean="0"/>
              <a:t>taglio</a:t>
            </a:r>
            <a:r>
              <a:rPr lang="it-IT" sz="2300" dirty="0" smtClean="0"/>
              <a:t> </a:t>
            </a:r>
            <a:r>
              <a:rPr lang="it-IT" sz="2300" b="0" dirty="0" smtClean="0"/>
              <a:t>in</a:t>
            </a:r>
            <a:r>
              <a:rPr lang="it-IT" sz="2300" dirty="0" smtClean="0"/>
              <a:t> </a:t>
            </a:r>
            <a:r>
              <a:rPr lang="it-IT" sz="2300" b="0" dirty="0" smtClean="0"/>
              <a:t>un</a:t>
            </a:r>
            <a:r>
              <a:rPr lang="it-IT" sz="2300" dirty="0" smtClean="0"/>
              <a:t> </a:t>
            </a:r>
            <a:r>
              <a:rPr lang="it-IT" sz="2300" b="0" dirty="0" smtClean="0"/>
              <a:t>piano</a:t>
            </a:r>
            <a:r>
              <a:rPr lang="it-IT" sz="2300" dirty="0" smtClean="0"/>
              <a:t> </a:t>
            </a:r>
            <a:r>
              <a:rPr lang="it-IT" sz="2300" b="0" dirty="0" smtClean="0"/>
              <a:t>e</a:t>
            </a:r>
            <a:r>
              <a:rPr lang="it-IT" sz="2300" dirty="0" smtClean="0"/>
              <a:t> </a:t>
            </a:r>
            <a:r>
              <a:rPr lang="it-IT" sz="2300" b="0" dirty="0" smtClean="0"/>
              <a:t>la</a:t>
            </a:r>
            <a:r>
              <a:rPr lang="it-IT" sz="2300" dirty="0" smtClean="0"/>
              <a:t> </a:t>
            </a:r>
            <a:r>
              <a:rPr lang="it-IT" sz="2300" b="0" dirty="0" smtClean="0"/>
              <a:t>deformazione</a:t>
            </a:r>
            <a:r>
              <a:rPr lang="it-IT" sz="2300" dirty="0" smtClean="0"/>
              <a:t> </a:t>
            </a:r>
            <a:r>
              <a:rPr lang="it-IT" sz="2300" b="0" dirty="0" smtClean="0"/>
              <a:t>da</a:t>
            </a:r>
            <a:r>
              <a:rPr lang="it-IT" sz="2300" dirty="0" smtClean="0"/>
              <a:t> </a:t>
            </a:r>
            <a:r>
              <a:rPr lang="it-IT" sz="2300" b="0" dirty="0" smtClean="0"/>
              <a:t>taglio</a:t>
            </a:r>
            <a:r>
              <a:rPr lang="it-IT" sz="2300" dirty="0" smtClean="0"/>
              <a:t> </a:t>
            </a:r>
            <a:r>
              <a:rPr lang="it-IT" sz="2300" b="0" dirty="0" smtClean="0"/>
              <a:t>associata</a:t>
            </a:r>
            <a:r>
              <a:rPr lang="it-IT" sz="2300" dirty="0" smtClean="0"/>
              <a:t> </a:t>
            </a:r>
            <a:r>
              <a:rPr lang="it-IT" sz="2300" b="0" dirty="0" smtClean="0"/>
              <a:t>(N/m</a:t>
            </a:r>
            <a:r>
              <a:rPr lang="it-IT" sz="2300" b="0" baseline="30000" dirty="0" smtClean="0"/>
              <a:t>2</a:t>
            </a:r>
            <a:r>
              <a:rPr lang="it-IT" sz="2300" b="0" dirty="0" smtClean="0"/>
              <a:t>)</a:t>
            </a:r>
            <a:endParaRPr lang="en-US" sz="2300" b="0" dirty="0" smtClean="0"/>
          </a:p>
          <a:p>
            <a:endParaRPr lang="en-US" b="0" dirty="0" smtClean="0"/>
          </a:p>
          <a:p>
            <a:r>
              <a:rPr lang="it-IT" sz="2300" dirty="0" smtClean="0"/>
              <a:t>Conducibilità termica</a:t>
            </a:r>
            <a:r>
              <a:rPr lang="it-IT" sz="2300" b="0" dirty="0" smtClean="0"/>
              <a:t>:</a:t>
            </a:r>
            <a:r>
              <a:rPr lang="it-IT" sz="2300" dirty="0" smtClean="0"/>
              <a:t> </a:t>
            </a:r>
            <a:r>
              <a:rPr lang="it-IT" sz="2300" b="0" dirty="0" smtClean="0"/>
              <a:t>rapporto</a:t>
            </a:r>
            <a:r>
              <a:rPr lang="it-IT" sz="2300" dirty="0" smtClean="0"/>
              <a:t> </a:t>
            </a:r>
            <a:r>
              <a:rPr lang="it-IT" sz="2300" b="0" dirty="0" smtClean="0"/>
              <a:t>fra</a:t>
            </a:r>
            <a:r>
              <a:rPr lang="it-IT" sz="2300" dirty="0" smtClean="0"/>
              <a:t> </a:t>
            </a:r>
            <a:r>
              <a:rPr lang="it-IT" sz="2300" b="0" dirty="0" smtClean="0"/>
              <a:t>trasferimento</a:t>
            </a:r>
            <a:r>
              <a:rPr lang="it-IT" sz="2300" dirty="0" smtClean="0"/>
              <a:t> </a:t>
            </a:r>
            <a:r>
              <a:rPr lang="it-IT" sz="2300" b="0" dirty="0" smtClean="0"/>
              <a:t>termico</a:t>
            </a:r>
            <a:r>
              <a:rPr lang="it-IT" sz="2300" dirty="0" smtClean="0"/>
              <a:t> </a:t>
            </a:r>
            <a:r>
              <a:rPr lang="it-IT" sz="2300" b="0" dirty="0" smtClean="0"/>
              <a:t>attraverso</a:t>
            </a:r>
            <a:r>
              <a:rPr lang="it-IT" sz="2300" dirty="0" smtClean="0"/>
              <a:t> </a:t>
            </a:r>
            <a:r>
              <a:rPr lang="it-IT" sz="2300" b="0" dirty="0" smtClean="0"/>
              <a:t>uno</a:t>
            </a:r>
            <a:r>
              <a:rPr lang="it-IT" sz="2300" dirty="0" smtClean="0"/>
              <a:t> </a:t>
            </a:r>
            <a:r>
              <a:rPr lang="it-IT" sz="2300" b="0" dirty="0" smtClean="0"/>
              <a:t>spessore</a:t>
            </a:r>
            <a:r>
              <a:rPr lang="it-IT" sz="2300" dirty="0" smtClean="0"/>
              <a:t> </a:t>
            </a:r>
            <a:r>
              <a:rPr lang="it-IT" sz="2300" b="0" dirty="0" smtClean="0"/>
              <a:t>unitario</a:t>
            </a:r>
            <a:r>
              <a:rPr lang="it-IT" sz="2300" dirty="0" smtClean="0"/>
              <a:t> </a:t>
            </a:r>
            <a:r>
              <a:rPr lang="it-IT" sz="2300" b="0" dirty="0" smtClean="0"/>
              <a:t>del</a:t>
            </a:r>
            <a:r>
              <a:rPr lang="it-IT" sz="2300" dirty="0" smtClean="0"/>
              <a:t> </a:t>
            </a:r>
            <a:r>
              <a:rPr lang="it-IT" sz="2300" b="0" dirty="0" smtClean="0"/>
              <a:t>materiale</a:t>
            </a:r>
            <a:r>
              <a:rPr lang="it-IT" sz="2300" dirty="0" smtClean="0"/>
              <a:t> </a:t>
            </a:r>
            <a:r>
              <a:rPr lang="it-IT" sz="2300" b="0" dirty="0" smtClean="0"/>
              <a:t>e</a:t>
            </a:r>
            <a:r>
              <a:rPr lang="it-IT" sz="2300" dirty="0" smtClean="0"/>
              <a:t> </a:t>
            </a:r>
            <a:r>
              <a:rPr lang="it-IT" sz="2300" b="0" dirty="0" smtClean="0"/>
              <a:t>la</a:t>
            </a:r>
            <a:r>
              <a:rPr lang="it-IT" sz="2300" dirty="0" smtClean="0"/>
              <a:t> </a:t>
            </a:r>
            <a:r>
              <a:rPr lang="it-IT" sz="2300" b="0" dirty="0" smtClean="0"/>
              <a:t>differenza</a:t>
            </a:r>
            <a:r>
              <a:rPr lang="it-IT" sz="2300" dirty="0" smtClean="0"/>
              <a:t> </a:t>
            </a:r>
            <a:r>
              <a:rPr lang="it-IT" sz="2300" b="0" dirty="0" smtClean="0"/>
              <a:t>di</a:t>
            </a:r>
            <a:r>
              <a:rPr lang="it-IT" sz="2300" dirty="0" smtClean="0"/>
              <a:t> </a:t>
            </a:r>
            <a:r>
              <a:rPr lang="it-IT" sz="2300" b="0" dirty="0" smtClean="0"/>
              <a:t>temperatura</a:t>
            </a:r>
            <a:r>
              <a:rPr lang="it-IT" sz="2300" dirty="0" smtClean="0"/>
              <a:t> </a:t>
            </a:r>
            <a:r>
              <a:rPr lang="it-IT" sz="2300" b="0" dirty="0" smtClean="0"/>
              <a:t>unitaria</a:t>
            </a:r>
            <a:r>
              <a:rPr lang="it-IT" sz="2300" dirty="0" smtClean="0"/>
              <a:t> </a:t>
            </a:r>
            <a:r>
              <a:rPr lang="it-IT" sz="2300" b="0" dirty="0" smtClean="0"/>
              <a:t>(W/m</a:t>
            </a:r>
            <a:r>
              <a:rPr lang="it-IT" sz="2300" dirty="0" smtClean="0"/>
              <a:t> </a:t>
            </a:r>
            <a:r>
              <a:rPr lang="it-IT" sz="2300" b="0" dirty="0" smtClean="0"/>
              <a:t>K).</a:t>
            </a:r>
            <a:endParaRPr lang="en-US" sz="2300" b="0" dirty="0" smtClean="0"/>
          </a:p>
          <a:p>
            <a:endParaRPr lang="en-US" b="0" dirty="0" smtClean="0"/>
          </a:p>
          <a:p>
            <a:r>
              <a:rPr lang="it-IT" sz="2300" dirty="0" smtClean="0"/>
              <a:t>Coefficiente di Poisson</a:t>
            </a:r>
            <a:r>
              <a:rPr lang="it-IT" sz="2300" b="0" dirty="0" smtClean="0"/>
              <a:t>:</a:t>
            </a:r>
            <a:r>
              <a:rPr lang="it-IT" sz="2300" dirty="0" smtClean="0"/>
              <a:t> </a:t>
            </a:r>
            <a:r>
              <a:rPr lang="it-IT" sz="2300" b="0" dirty="0" smtClean="0"/>
              <a:t>rapporto</a:t>
            </a:r>
            <a:r>
              <a:rPr lang="it-IT" sz="2300" dirty="0" smtClean="0"/>
              <a:t> </a:t>
            </a:r>
            <a:r>
              <a:rPr lang="it-IT" sz="2300" b="0" dirty="0" smtClean="0"/>
              <a:t>tra</a:t>
            </a:r>
            <a:r>
              <a:rPr lang="it-IT" sz="2300" dirty="0" smtClean="0"/>
              <a:t> </a:t>
            </a:r>
            <a:r>
              <a:rPr lang="it-IT" sz="2300" b="0" dirty="0" smtClean="0"/>
              <a:t>la</a:t>
            </a:r>
            <a:r>
              <a:rPr lang="it-IT" sz="2300" dirty="0" smtClean="0"/>
              <a:t> </a:t>
            </a:r>
            <a:r>
              <a:rPr lang="it-IT" sz="2300" b="0" dirty="0" smtClean="0"/>
              <a:t>contrazione</a:t>
            </a:r>
            <a:r>
              <a:rPr lang="it-IT" sz="2300" dirty="0" smtClean="0"/>
              <a:t> </a:t>
            </a:r>
            <a:r>
              <a:rPr lang="it-IT" sz="2300" b="0" dirty="0" smtClean="0"/>
              <a:t>(deformazione</a:t>
            </a:r>
            <a:r>
              <a:rPr lang="it-IT" sz="2300" dirty="0" smtClean="0"/>
              <a:t> </a:t>
            </a:r>
            <a:r>
              <a:rPr lang="it-IT" sz="2300" b="0" dirty="0" smtClean="0"/>
              <a:t>trasversale),</a:t>
            </a:r>
            <a:r>
              <a:rPr lang="it-IT" sz="2300" dirty="0" smtClean="0"/>
              <a:t> </a:t>
            </a:r>
            <a:r>
              <a:rPr lang="it-IT" sz="2300" b="0" dirty="0" smtClean="0"/>
              <a:t>normale</a:t>
            </a:r>
            <a:r>
              <a:rPr lang="it-IT" sz="2300" dirty="0" smtClean="0"/>
              <a:t> </a:t>
            </a:r>
            <a:r>
              <a:rPr lang="it-IT" sz="2300" b="0" dirty="0" smtClean="0"/>
              <a:t>per</a:t>
            </a:r>
            <a:r>
              <a:rPr lang="it-IT" sz="2300" dirty="0" smtClean="0"/>
              <a:t> </a:t>
            </a:r>
            <a:r>
              <a:rPr lang="it-IT" sz="2300" b="0" dirty="0" smtClean="0"/>
              <a:t>il</a:t>
            </a:r>
            <a:r>
              <a:rPr lang="it-IT" sz="2300" dirty="0" smtClean="0"/>
              <a:t> </a:t>
            </a:r>
            <a:r>
              <a:rPr lang="it-IT" sz="2300" b="0" dirty="0" smtClean="0"/>
              <a:t>carico</a:t>
            </a:r>
            <a:r>
              <a:rPr lang="it-IT" sz="2300" dirty="0" smtClean="0"/>
              <a:t> </a:t>
            </a:r>
            <a:r>
              <a:rPr lang="it-IT" sz="2300" b="0" dirty="0" smtClean="0"/>
              <a:t>applicato</a:t>
            </a:r>
            <a:r>
              <a:rPr lang="it-IT" sz="2300" dirty="0" smtClean="0"/>
              <a:t> </a:t>
            </a:r>
            <a:r>
              <a:rPr lang="it-IT" sz="2300" b="0" dirty="0" smtClean="0"/>
              <a:t>all'estensione</a:t>
            </a:r>
            <a:r>
              <a:rPr lang="it-IT" sz="2300" dirty="0" smtClean="0"/>
              <a:t> </a:t>
            </a:r>
            <a:r>
              <a:rPr lang="it-IT" sz="2300" b="0" dirty="0" smtClean="0"/>
              <a:t>(deformazione</a:t>
            </a:r>
            <a:r>
              <a:rPr lang="it-IT" sz="2300" dirty="0" smtClean="0"/>
              <a:t> </a:t>
            </a:r>
            <a:r>
              <a:rPr lang="it-IT" sz="2300" b="0" dirty="0" smtClean="0"/>
              <a:t>assiale),</a:t>
            </a:r>
            <a:r>
              <a:rPr lang="it-IT" sz="2300" dirty="0" smtClean="0"/>
              <a:t> </a:t>
            </a:r>
            <a:r>
              <a:rPr lang="it-IT" sz="2300" b="0" dirty="0" smtClean="0"/>
              <a:t>nella</a:t>
            </a:r>
            <a:r>
              <a:rPr lang="it-IT" sz="2300" dirty="0" smtClean="0"/>
              <a:t> </a:t>
            </a:r>
            <a:r>
              <a:rPr lang="it-IT" sz="2300" b="0" dirty="0" smtClean="0"/>
              <a:t>direzione</a:t>
            </a:r>
            <a:r>
              <a:rPr lang="it-IT" sz="2300" dirty="0" smtClean="0"/>
              <a:t> </a:t>
            </a:r>
            <a:r>
              <a:rPr lang="it-IT" sz="2300" b="0" dirty="0" smtClean="0"/>
              <a:t>del</a:t>
            </a:r>
            <a:r>
              <a:rPr lang="it-IT" sz="2300" dirty="0" smtClean="0"/>
              <a:t> </a:t>
            </a:r>
            <a:r>
              <a:rPr lang="it-IT" sz="2300" b="0" dirty="0" smtClean="0"/>
              <a:t>carico</a:t>
            </a:r>
            <a:r>
              <a:rPr lang="it-IT" sz="2300" dirty="0" smtClean="0"/>
              <a:t> </a:t>
            </a:r>
            <a:r>
              <a:rPr lang="it-IT" sz="2300" b="0" dirty="0" smtClean="0"/>
              <a:t>applicato.</a:t>
            </a:r>
            <a:r>
              <a:rPr lang="it-IT" sz="2300" dirty="0" smtClean="0"/>
              <a:t>  </a:t>
            </a:r>
            <a:r>
              <a:rPr lang="it-IT" sz="2300" b="0" dirty="0" smtClean="0"/>
              <a:t>Il</a:t>
            </a:r>
            <a:r>
              <a:rPr lang="it-IT" sz="2300" dirty="0" smtClean="0"/>
              <a:t> </a:t>
            </a:r>
            <a:r>
              <a:rPr lang="it-IT" sz="2300" b="0" dirty="0" smtClean="0"/>
              <a:t>coefficiente</a:t>
            </a:r>
            <a:r>
              <a:rPr lang="it-IT" sz="2300" dirty="0" smtClean="0"/>
              <a:t> </a:t>
            </a:r>
            <a:r>
              <a:rPr lang="it-IT" sz="2300" b="0" dirty="0" smtClean="0"/>
              <a:t>di</a:t>
            </a:r>
            <a:r>
              <a:rPr lang="it-IT" sz="2300" dirty="0" smtClean="0"/>
              <a:t> </a:t>
            </a:r>
            <a:r>
              <a:rPr lang="it-IT" sz="2300" b="0" dirty="0" smtClean="0"/>
              <a:t>Poisson</a:t>
            </a:r>
            <a:r>
              <a:rPr lang="it-IT" sz="2300" dirty="0" smtClean="0"/>
              <a:t> </a:t>
            </a:r>
            <a:r>
              <a:rPr lang="it-IT" sz="2300" b="0" dirty="0" smtClean="0"/>
              <a:t>è</a:t>
            </a:r>
            <a:r>
              <a:rPr lang="it-IT" sz="2300" dirty="0" smtClean="0"/>
              <a:t> </a:t>
            </a:r>
            <a:r>
              <a:rPr lang="it-IT" sz="2300" b="0" dirty="0" smtClean="0"/>
              <a:t>una</a:t>
            </a:r>
            <a:r>
              <a:rPr lang="it-IT" sz="2300" dirty="0" smtClean="0"/>
              <a:t> </a:t>
            </a:r>
            <a:r>
              <a:rPr lang="it-IT" sz="2300" b="0" dirty="0" smtClean="0"/>
              <a:t>quantità</a:t>
            </a:r>
            <a:r>
              <a:rPr lang="it-IT" sz="2300" dirty="0" smtClean="0"/>
              <a:t> </a:t>
            </a:r>
            <a:r>
              <a:rPr lang="it-IT" sz="2300" b="0" dirty="0" smtClean="0"/>
              <a:t>senza</a:t>
            </a:r>
            <a:r>
              <a:rPr lang="it-IT" sz="2300" dirty="0" smtClean="0"/>
              <a:t> </a:t>
            </a:r>
            <a:r>
              <a:rPr lang="it-IT" sz="2300" b="0" dirty="0" smtClean="0"/>
              <a:t>quotatura.</a:t>
            </a:r>
            <a:r>
              <a:rPr lang="en-US" b="0" dirty="0" smtClean="0"/>
              <a:t>  </a:t>
            </a:r>
          </a:p>
          <a:p>
            <a:endParaRPr lang="en-US" b="0" dirty="0" smtClean="0"/>
          </a:p>
          <a:p>
            <a:r>
              <a:rPr lang="it-IT" sz="2300" dirty="0" smtClean="0"/>
              <a:t>Resistenza alla trazione</a:t>
            </a:r>
            <a:r>
              <a:rPr lang="it-IT" sz="2300" b="0" dirty="0" smtClean="0"/>
              <a:t>:</a:t>
            </a:r>
            <a:r>
              <a:rPr lang="it-IT" sz="2300" dirty="0" smtClean="0"/>
              <a:t> </a:t>
            </a:r>
            <a:r>
              <a:rPr lang="it-IT" sz="2300" b="0" dirty="0" smtClean="0"/>
              <a:t>quantità</a:t>
            </a:r>
            <a:r>
              <a:rPr lang="it-IT" sz="2300" dirty="0" smtClean="0"/>
              <a:t> </a:t>
            </a:r>
            <a:r>
              <a:rPr lang="it-IT" sz="2300" b="0" dirty="0" smtClean="0"/>
              <a:t>massima</a:t>
            </a:r>
            <a:r>
              <a:rPr lang="it-IT" sz="2300" dirty="0" smtClean="0"/>
              <a:t> </a:t>
            </a:r>
            <a:r>
              <a:rPr lang="it-IT" sz="2300" b="0" dirty="0" smtClean="0"/>
              <a:t>di</a:t>
            </a:r>
            <a:r>
              <a:rPr lang="it-IT" sz="2300" dirty="0" smtClean="0"/>
              <a:t> </a:t>
            </a:r>
            <a:r>
              <a:rPr lang="it-IT" sz="2300" b="0" dirty="0" smtClean="0"/>
              <a:t>sollecitazione</a:t>
            </a:r>
            <a:r>
              <a:rPr lang="it-IT" sz="2300" dirty="0" smtClean="0"/>
              <a:t> </a:t>
            </a:r>
            <a:r>
              <a:rPr lang="it-IT" sz="2300" b="0" dirty="0" smtClean="0"/>
              <a:t>alla</a:t>
            </a:r>
            <a:r>
              <a:rPr lang="it-IT" sz="2300" dirty="0" smtClean="0"/>
              <a:t> </a:t>
            </a:r>
            <a:r>
              <a:rPr lang="it-IT" sz="2300" b="0" dirty="0" smtClean="0"/>
              <a:t>trazione</a:t>
            </a:r>
            <a:r>
              <a:rPr lang="it-IT" sz="2300" dirty="0" smtClean="0"/>
              <a:t> </a:t>
            </a:r>
            <a:r>
              <a:rPr lang="it-IT" sz="2300" b="0" dirty="0" smtClean="0"/>
              <a:t>a</a:t>
            </a:r>
            <a:r>
              <a:rPr lang="it-IT" sz="2300" dirty="0" smtClean="0"/>
              <a:t> </a:t>
            </a:r>
            <a:r>
              <a:rPr lang="it-IT" sz="2300" b="0" dirty="0" smtClean="0"/>
              <a:t>cui</a:t>
            </a:r>
            <a:r>
              <a:rPr lang="it-IT" sz="2300" dirty="0" smtClean="0"/>
              <a:t> </a:t>
            </a:r>
            <a:r>
              <a:rPr lang="it-IT" sz="2300" b="0" dirty="0" smtClean="0"/>
              <a:t>un</a:t>
            </a:r>
            <a:r>
              <a:rPr lang="it-IT" sz="2300" dirty="0" smtClean="0"/>
              <a:t> </a:t>
            </a:r>
            <a:r>
              <a:rPr lang="it-IT" sz="2300" b="0" dirty="0" smtClean="0"/>
              <a:t>materiale</a:t>
            </a:r>
            <a:r>
              <a:rPr lang="it-IT" sz="2300" dirty="0" smtClean="0"/>
              <a:t> </a:t>
            </a:r>
            <a:r>
              <a:rPr lang="it-IT" sz="2300" b="0" dirty="0" smtClean="0"/>
              <a:t>può</a:t>
            </a:r>
            <a:r>
              <a:rPr lang="it-IT" sz="2300" dirty="0" smtClean="0"/>
              <a:t> </a:t>
            </a:r>
            <a:r>
              <a:rPr lang="it-IT" sz="2300" b="0" dirty="0" smtClean="0"/>
              <a:t>essere</a:t>
            </a:r>
            <a:r>
              <a:rPr lang="it-IT" sz="2300" dirty="0" smtClean="0"/>
              <a:t> </a:t>
            </a:r>
            <a:r>
              <a:rPr lang="it-IT" sz="2300" b="0" dirty="0" smtClean="0"/>
              <a:t>sottoposto</a:t>
            </a:r>
            <a:r>
              <a:rPr lang="it-IT" sz="2300" dirty="0" smtClean="0"/>
              <a:t> </a:t>
            </a:r>
            <a:r>
              <a:rPr lang="it-IT" sz="2300" b="0" dirty="0" smtClean="0"/>
              <a:t>prima</a:t>
            </a:r>
            <a:r>
              <a:rPr lang="it-IT" sz="2300" dirty="0" smtClean="0"/>
              <a:t> </a:t>
            </a:r>
            <a:r>
              <a:rPr lang="it-IT" sz="2300" b="0" dirty="0" smtClean="0"/>
              <a:t>del</a:t>
            </a:r>
            <a:r>
              <a:rPr lang="it-IT" sz="2300" dirty="0" smtClean="0"/>
              <a:t> </a:t>
            </a:r>
            <a:r>
              <a:rPr lang="it-IT" sz="2300" b="0" dirty="0" smtClean="0"/>
              <a:t>relativo</a:t>
            </a:r>
            <a:r>
              <a:rPr lang="it-IT" sz="2300" dirty="0" smtClean="0"/>
              <a:t> </a:t>
            </a:r>
            <a:r>
              <a:rPr lang="it-IT" sz="2300" b="0" dirty="0" smtClean="0"/>
              <a:t>cedimento</a:t>
            </a:r>
            <a:r>
              <a:rPr lang="it-IT" sz="2300" dirty="0" smtClean="0"/>
              <a:t> </a:t>
            </a:r>
            <a:r>
              <a:rPr lang="it-IT" sz="2300" b="0" dirty="0" smtClean="0"/>
              <a:t>(N/m</a:t>
            </a:r>
            <a:r>
              <a:rPr lang="it-IT" sz="2300" b="0" baseline="30000" dirty="0" smtClean="0"/>
              <a:t>2</a:t>
            </a:r>
            <a:r>
              <a:rPr lang="it-IT" sz="2300" b="0" dirty="0" smtClean="0"/>
              <a:t>)</a:t>
            </a:r>
            <a:endParaRPr lang="en-US" sz="2300" b="0" dirty="0" smtClean="0"/>
          </a:p>
          <a:p>
            <a:endParaRPr lang="en-US" b="0" dirty="0" smtClean="0"/>
          </a:p>
          <a:p>
            <a:r>
              <a:rPr lang="it-IT" sz="2300" dirty="0" smtClean="0"/>
              <a:t>Carico di snervamento </a:t>
            </a:r>
            <a:r>
              <a:rPr lang="it-IT" sz="2300" b="0" dirty="0" smtClean="0"/>
              <a:t>–</a:t>
            </a:r>
            <a:r>
              <a:rPr lang="it-IT" sz="2300" dirty="0" smtClean="0"/>
              <a:t> </a:t>
            </a:r>
            <a:r>
              <a:rPr lang="it-IT" sz="2300" b="0" dirty="0" smtClean="0"/>
              <a:t>Livello</a:t>
            </a:r>
            <a:r>
              <a:rPr lang="it-IT" sz="2300" dirty="0" smtClean="0"/>
              <a:t> </a:t>
            </a:r>
            <a:r>
              <a:rPr lang="it-IT" sz="2300" b="0" dirty="0" smtClean="0"/>
              <a:t>di</a:t>
            </a:r>
            <a:r>
              <a:rPr lang="it-IT" sz="2300" dirty="0" smtClean="0"/>
              <a:t> </a:t>
            </a:r>
            <a:r>
              <a:rPr lang="it-IT" sz="2300" b="0" dirty="0" smtClean="0"/>
              <a:t>sollecitazione</a:t>
            </a:r>
            <a:r>
              <a:rPr lang="it-IT" sz="2300" dirty="0" smtClean="0"/>
              <a:t> </a:t>
            </a:r>
            <a:r>
              <a:rPr lang="it-IT" sz="2300" b="0" dirty="0" smtClean="0"/>
              <a:t>in</a:t>
            </a:r>
            <a:r>
              <a:rPr lang="it-IT" sz="2300" dirty="0" smtClean="0"/>
              <a:t> </a:t>
            </a:r>
            <a:r>
              <a:rPr lang="it-IT" sz="2300" b="0" dirty="0" smtClean="0"/>
              <a:t>corrispondenza</a:t>
            </a:r>
            <a:r>
              <a:rPr lang="it-IT" sz="2300" dirty="0" smtClean="0"/>
              <a:t> </a:t>
            </a:r>
            <a:r>
              <a:rPr lang="it-IT" sz="2300" b="0" dirty="0" smtClean="0"/>
              <a:t>del</a:t>
            </a:r>
            <a:r>
              <a:rPr lang="it-IT" sz="2300" dirty="0" smtClean="0"/>
              <a:t> </a:t>
            </a:r>
            <a:r>
              <a:rPr lang="it-IT" sz="2300" b="0" dirty="0" smtClean="0"/>
              <a:t>quale</a:t>
            </a:r>
            <a:r>
              <a:rPr lang="it-IT" sz="2300" dirty="0" smtClean="0"/>
              <a:t> </a:t>
            </a:r>
            <a:r>
              <a:rPr lang="it-IT" sz="2300" b="0" dirty="0" smtClean="0"/>
              <a:t>il</a:t>
            </a:r>
            <a:r>
              <a:rPr lang="it-IT" sz="2300" dirty="0" smtClean="0"/>
              <a:t> </a:t>
            </a:r>
            <a:r>
              <a:rPr lang="it-IT" sz="2300" b="0" dirty="0" smtClean="0"/>
              <a:t>materiale</a:t>
            </a:r>
            <a:r>
              <a:rPr lang="it-IT" sz="2300" dirty="0" smtClean="0"/>
              <a:t> </a:t>
            </a:r>
            <a:r>
              <a:rPr lang="it-IT" sz="2300" b="0" dirty="0" smtClean="0"/>
              <a:t>si</a:t>
            </a:r>
            <a:r>
              <a:rPr lang="it-IT" sz="2300" dirty="0" smtClean="0"/>
              <a:t> </a:t>
            </a:r>
            <a:r>
              <a:rPr lang="it-IT" sz="2300" b="0" dirty="0" smtClean="0"/>
              <a:t>deforma</a:t>
            </a:r>
            <a:r>
              <a:rPr lang="it-IT" sz="2300" dirty="0" smtClean="0"/>
              <a:t> </a:t>
            </a:r>
            <a:r>
              <a:rPr lang="it-IT" sz="2300" b="0" dirty="0" smtClean="0"/>
              <a:t>in</a:t>
            </a:r>
            <a:r>
              <a:rPr lang="it-IT" sz="2300" dirty="0" smtClean="0"/>
              <a:t> </a:t>
            </a:r>
            <a:r>
              <a:rPr lang="it-IT" sz="2300" b="0" dirty="0" smtClean="0"/>
              <a:t>modo</a:t>
            </a:r>
            <a:r>
              <a:rPr lang="it-IT" sz="2300" dirty="0" smtClean="0"/>
              <a:t> </a:t>
            </a:r>
            <a:r>
              <a:rPr lang="it-IT" sz="2300" b="0" dirty="0" smtClean="0"/>
              <a:t>permanente</a:t>
            </a:r>
            <a:r>
              <a:rPr lang="it-IT" sz="2300" dirty="0" smtClean="0"/>
              <a:t> </a:t>
            </a:r>
            <a:r>
              <a:rPr lang="it-IT" sz="2300" b="0" dirty="0" smtClean="0"/>
              <a:t>(N/m</a:t>
            </a:r>
            <a:r>
              <a:rPr lang="it-IT" sz="2300" b="0" baseline="30000" dirty="0" smtClean="0"/>
              <a:t>2</a:t>
            </a:r>
            <a:r>
              <a:rPr lang="it-IT" sz="2300" b="0" dirty="0" smtClean="0"/>
              <a:t>)</a:t>
            </a:r>
            <a:r>
              <a:rPr lang="en-US" b="0" dirty="0" smtClean="0"/>
              <a:t>  </a:t>
            </a:r>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a:t>
            </a:r>
            <a:endParaRPr lang="en-US" sz="2500" dirty="0"/>
          </a:p>
        </p:txBody>
      </p:sp>
      <p:sp>
        <p:nvSpPr>
          <p:cNvPr id="3" name="Content Placeholder 2"/>
          <p:cNvSpPr>
            <a:spLocks noGrp="1"/>
          </p:cNvSpPr>
          <p:nvPr>
            <p:ph idx="1"/>
          </p:nvPr>
        </p:nvSpPr>
        <p:spPr>
          <a:xfrm>
            <a:off x="304800" y="838201"/>
            <a:ext cx="8612828" cy="3276600"/>
          </a:xfrm>
        </p:spPr>
        <p:txBody>
          <a:bodyPr>
            <a:normAutofit/>
          </a:bodyPr>
          <a:lstStyle/>
          <a:p>
            <a:r>
              <a:rPr lang="en-US" sz="2000" dirty="0" err="1" smtClean="0"/>
              <a:t>Alcune</a:t>
            </a:r>
            <a:r>
              <a:rPr lang="en-US" sz="2000" dirty="0" smtClean="0"/>
              <a:t> </a:t>
            </a:r>
            <a:r>
              <a:rPr lang="en-US" sz="2000" dirty="0" err="1" smtClean="0"/>
              <a:t>funzioni</a:t>
            </a:r>
            <a:r>
              <a:rPr lang="en-US" sz="2000" dirty="0" smtClean="0"/>
              <a:t> </a:t>
            </a:r>
            <a:r>
              <a:rPr lang="en-US" sz="2000" dirty="0" err="1" smtClean="0"/>
              <a:t>quali</a:t>
            </a:r>
            <a:r>
              <a:rPr lang="en-US" sz="2000" dirty="0" smtClean="0"/>
              <a:t> </a:t>
            </a:r>
            <a:r>
              <a:rPr lang="en-US" sz="2000" dirty="0" err="1" smtClean="0"/>
              <a:t>SustainabilityXpress</a:t>
            </a:r>
            <a:endParaRPr lang="en-US" sz="2000" dirty="0" smtClean="0"/>
          </a:p>
          <a:p>
            <a:r>
              <a:rPr lang="en-US" sz="2000" dirty="0" smtClean="0"/>
              <a:t>LCA </a:t>
            </a:r>
            <a:r>
              <a:rPr lang="en-US" sz="2000" dirty="0" err="1" smtClean="0"/>
              <a:t>di</a:t>
            </a:r>
            <a:r>
              <a:rPr lang="en-US" sz="2000" dirty="0" smtClean="0"/>
              <a:t> </a:t>
            </a:r>
            <a:r>
              <a:rPr lang="en-US" sz="2000" dirty="0" err="1" smtClean="0"/>
              <a:t>assiemi</a:t>
            </a:r>
            <a:endParaRPr lang="en-US" sz="2000" dirty="0" smtClean="0"/>
          </a:p>
          <a:p>
            <a:r>
              <a:rPr lang="en-US" sz="2000" dirty="0" err="1" smtClean="0"/>
              <a:t>Supporto</a:t>
            </a:r>
            <a:r>
              <a:rPr lang="en-US" sz="2000" dirty="0" smtClean="0"/>
              <a:t> </a:t>
            </a:r>
            <a:r>
              <a:rPr lang="en-US" sz="2000" dirty="0" err="1" smtClean="0"/>
              <a:t>di</a:t>
            </a:r>
            <a:r>
              <a:rPr lang="en-US" sz="2000" dirty="0" smtClean="0"/>
              <a:t> </a:t>
            </a:r>
            <a:r>
              <a:rPr lang="en-US" sz="2000" dirty="0" err="1" smtClean="0"/>
              <a:t>configurazione</a:t>
            </a:r>
            <a:endParaRPr lang="en-US" sz="2000" dirty="0" smtClean="0"/>
          </a:p>
          <a:p>
            <a:pPr lvl="1"/>
            <a:r>
              <a:rPr lang="it-IT" sz="1800" dirty="0" smtClean="0"/>
              <a:t>Salvataggio di immissioni e risultati per ogni configurazione</a:t>
            </a:r>
            <a:endParaRPr lang="en-US" sz="1800" dirty="0" smtClean="0"/>
          </a:p>
          <a:p>
            <a:r>
              <a:rPr lang="it-IT" sz="2000" dirty="0" smtClean="0"/>
              <a:t>Funzionalità estese di reporting per assiemi</a:t>
            </a:r>
            <a:endParaRPr lang="en-US" sz="2000" dirty="0" smtClean="0"/>
          </a:p>
          <a:p>
            <a:r>
              <a:rPr lang="it-IT" sz="2000" dirty="0" smtClean="0"/>
              <a:t>Definizione della quantità e del tipo di energia consumata durante l'utilizzo</a:t>
            </a:r>
            <a:endParaRPr lang="en-US" sz="2000" dirty="0" smtClean="0"/>
          </a:p>
          <a:p>
            <a:r>
              <a:rPr lang="it-IT" sz="2000" dirty="0" smtClean="0"/>
              <a:t>Definizione del metodo di trasporto</a:t>
            </a:r>
            <a:endParaRPr lang="en-US" sz="2000" dirty="0" smtClean="0"/>
          </a:p>
          <a:p>
            <a:r>
              <a:rPr lang="it-IT" sz="2000" dirty="0" smtClean="0"/>
              <a:t>Supporto della visualizzazione di assiemi</a:t>
            </a:r>
            <a:endParaRPr lang="en-US" sz="2000" dirty="0" smtClean="0"/>
          </a:p>
        </p:txBody>
      </p:sp>
      <p:pic>
        <p:nvPicPr>
          <p:cNvPr id="4" name="Picture 3" descr="FoodProcAssemViz.JPG"/>
          <p:cNvPicPr>
            <a:picLocks noChangeAspect="1"/>
          </p:cNvPicPr>
          <p:nvPr/>
        </p:nvPicPr>
        <p:blipFill>
          <a:blip r:embed="rId3"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Report di sostenibilità</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it-IT" sz="2500" smtClean="0"/>
              <a:t>Perché utilizzare SolidWorks Sustainability in classe?</a:t>
            </a:r>
            <a:endParaRPr lang="en-US" sz="2500" dirty="0"/>
          </a:p>
        </p:txBody>
      </p:sp>
      <p:sp>
        <p:nvSpPr>
          <p:cNvPr id="9219" name="Content Placeholder 2"/>
          <p:cNvSpPr>
            <a:spLocks noGrp="1"/>
          </p:cNvSpPr>
          <p:nvPr>
            <p:ph idx="1"/>
          </p:nvPr>
        </p:nvSpPr>
        <p:spPr>
          <a:xfrm>
            <a:off x="687388" y="1447800"/>
            <a:ext cx="8229600" cy="5410200"/>
          </a:xfrm>
        </p:spPr>
        <p:txBody>
          <a:bodyPr/>
          <a:lstStyle/>
          <a:p>
            <a:pPr>
              <a:defRPr/>
            </a:pPr>
            <a:r>
              <a:rPr lang="it-IT" sz="2000" b="0" kern="1200" smtClean="0">
                <a:solidFill>
                  <a:srgbClr val="000000"/>
                </a:solidFill>
              </a:rPr>
              <a:t>Gli</a:t>
            </a:r>
            <a:r>
              <a:rPr lang="it-IT" sz="2800" kern="1200" smtClean="0">
                <a:solidFill>
                  <a:srgbClr val="006600"/>
                </a:solidFill>
                <a:latin typeface="Arial Rounded MT Bold" pitchFamily="34" charset="0"/>
              </a:rPr>
              <a:t> </a:t>
            </a:r>
            <a:r>
              <a:rPr lang="it-IT" sz="2800" kern="1200" smtClean="0">
                <a:solidFill>
                  <a:srgbClr val="006600"/>
                </a:solidFill>
                <a:latin typeface="Arial Rounded MT Bold"/>
              </a:rPr>
              <a:t>studenti</a:t>
            </a:r>
            <a:r>
              <a:rPr lang="it-IT" kern="1200" smtClean="0">
                <a:solidFill>
                  <a:srgbClr val="74B31F"/>
                </a:solidFill>
                <a:latin typeface="Arial Rounded MT Bold" pitchFamily="34" charset="0"/>
              </a:rPr>
              <a:t> </a:t>
            </a:r>
            <a:r>
              <a:rPr lang="it-IT" sz="2800" kern="1200" smtClean="0">
                <a:solidFill>
                  <a:srgbClr val="006600"/>
                </a:solidFill>
                <a:latin typeface="Arial Rounded MT Bold"/>
              </a:rPr>
              <a:t>devono</a:t>
            </a:r>
            <a:r>
              <a:rPr lang="it-IT" kern="1200" smtClean="0">
                <a:latin typeface="Arial Rounded MT Bold" pitchFamily="34" charset="0"/>
              </a:rPr>
              <a:t> </a:t>
            </a:r>
            <a:r>
              <a:rPr lang="it-IT" kern="1200" smtClean="0"/>
              <a:t>imparare,</a:t>
            </a:r>
            <a:r>
              <a:rPr lang="it-IT" kern="1200" smtClean="0">
                <a:latin typeface="Arial Rounded MT Bold" pitchFamily="34" charset="0"/>
              </a:rPr>
              <a:t> </a:t>
            </a:r>
            <a:r>
              <a:rPr lang="it-IT" kern="1200" smtClean="0"/>
              <a:t>comprendere,</a:t>
            </a:r>
            <a:r>
              <a:rPr lang="it-IT" kern="1200" smtClean="0">
                <a:latin typeface="Arial Rounded MT Bold" pitchFamily="34" charset="0"/>
              </a:rPr>
              <a:t> </a:t>
            </a:r>
            <a:r>
              <a:rPr lang="it-IT" kern="1200" smtClean="0"/>
              <a:t>migliorare</a:t>
            </a:r>
            <a:r>
              <a:rPr lang="it-IT" kern="1200" smtClean="0">
                <a:latin typeface="Arial Rounded MT Bold" pitchFamily="34" charset="0"/>
              </a:rPr>
              <a:t> </a:t>
            </a:r>
            <a:r>
              <a:rPr lang="it-IT" kern="1200" smtClean="0"/>
              <a:t>e</a:t>
            </a:r>
            <a:r>
              <a:rPr lang="it-IT" kern="1200" smtClean="0">
                <a:latin typeface="Arial Rounded MT Bold" pitchFamily="34" charset="0"/>
              </a:rPr>
              <a:t> </a:t>
            </a:r>
            <a:r>
              <a:rPr lang="it-IT" kern="1200" smtClean="0"/>
              <a:t>comunicare</a:t>
            </a:r>
            <a:r>
              <a:rPr lang="it-IT" kern="1200" smtClean="0">
                <a:latin typeface="Arial Rounded MT Bold" pitchFamily="34" charset="0"/>
              </a:rPr>
              <a:t> </a:t>
            </a:r>
            <a:r>
              <a:rPr lang="it-IT" kern="1200" smtClean="0"/>
              <a:t>l'impatto</a:t>
            </a:r>
            <a:r>
              <a:rPr lang="it-IT" kern="1200" smtClean="0">
                <a:latin typeface="Arial Rounded MT Bold" pitchFamily="34" charset="0"/>
              </a:rPr>
              <a:t> </a:t>
            </a:r>
            <a:r>
              <a:rPr lang="it-IT" kern="1200" smtClean="0"/>
              <a:t>ambientale</a:t>
            </a:r>
            <a:r>
              <a:rPr lang="it-IT" kern="1200" smtClean="0">
                <a:latin typeface="Arial Rounded MT Bold" pitchFamily="34" charset="0"/>
              </a:rPr>
              <a:t> </a:t>
            </a:r>
            <a:r>
              <a:rPr lang="it-IT" kern="1200" smtClean="0"/>
              <a:t>dei</a:t>
            </a:r>
            <a:r>
              <a:rPr lang="it-IT" kern="1200" smtClean="0">
                <a:latin typeface="Arial Rounded MT Bold" pitchFamily="34" charset="0"/>
              </a:rPr>
              <a:t> </a:t>
            </a:r>
            <a:r>
              <a:rPr lang="it-IT" kern="1200" smtClean="0"/>
              <a:t>loro</a:t>
            </a:r>
            <a:r>
              <a:rPr lang="it-IT" kern="1200" smtClean="0">
                <a:latin typeface="Arial Rounded MT Bold" pitchFamily="34" charset="0"/>
              </a:rPr>
              <a:t> </a:t>
            </a:r>
            <a:r>
              <a:rPr lang="it-IT" kern="1200" smtClean="0"/>
              <a:t>progetti</a:t>
            </a:r>
            <a:endParaRPr lang="en-US" dirty="0" smtClean="0">
              <a:cs typeface="Arial" charset="0"/>
            </a:endParaRPr>
          </a:p>
          <a:p>
            <a:pPr>
              <a:defRPr/>
            </a:pPr>
            <a:r>
              <a:rPr lang="it-IT" sz="2000" b="0" kern="1200" smtClean="0">
                <a:solidFill>
                  <a:srgbClr val="000000"/>
                </a:solidFill>
              </a:rPr>
              <a:t>I</a:t>
            </a:r>
            <a:r>
              <a:rPr lang="it-IT" sz="2800" kern="1200" smtClean="0">
                <a:solidFill>
                  <a:srgbClr val="006600"/>
                </a:solidFill>
                <a:latin typeface="Arial Rounded MT Bold" pitchFamily="34" charset="0"/>
              </a:rPr>
              <a:t> </a:t>
            </a:r>
            <a:r>
              <a:rPr lang="it-IT" sz="2800" kern="1200" smtClean="0">
                <a:solidFill>
                  <a:srgbClr val="006600"/>
                </a:solidFill>
                <a:latin typeface="Arial Rounded MT Bold"/>
              </a:rPr>
              <a:t>docenti</a:t>
            </a:r>
            <a:r>
              <a:rPr lang="it-IT" kern="1200" smtClean="0">
                <a:solidFill>
                  <a:srgbClr val="74B31F"/>
                </a:solidFill>
                <a:latin typeface="Arial Rounded MT Bold" pitchFamily="34" charset="0"/>
              </a:rPr>
              <a:t> </a:t>
            </a:r>
            <a:r>
              <a:rPr lang="it-IT" sz="2800" kern="1200" smtClean="0">
                <a:solidFill>
                  <a:srgbClr val="006600"/>
                </a:solidFill>
                <a:latin typeface="Arial Rounded MT Bold"/>
              </a:rPr>
              <a:t>possono</a:t>
            </a:r>
            <a:r>
              <a:rPr lang="it-IT" kern="1200" smtClean="0">
                <a:solidFill>
                  <a:srgbClr val="74B31F"/>
                </a:solidFill>
                <a:latin typeface="Arial Rounded MT Bold" pitchFamily="34" charset="0"/>
              </a:rPr>
              <a:t> </a:t>
            </a:r>
            <a:r>
              <a:rPr lang="it-IT" kern="1200" smtClean="0"/>
              <a:t>insegnare</a:t>
            </a:r>
            <a:r>
              <a:rPr lang="it-IT" kern="1200" smtClean="0">
                <a:latin typeface="Arial Rounded MT Bold" pitchFamily="34" charset="0"/>
              </a:rPr>
              <a:t> </a:t>
            </a:r>
            <a:r>
              <a:rPr lang="it-IT" kern="1200" smtClean="0"/>
              <a:t>loro</a:t>
            </a:r>
            <a:r>
              <a:rPr lang="it-IT" kern="1200" smtClean="0">
                <a:latin typeface="Arial Rounded MT Bold" pitchFamily="34" charset="0"/>
              </a:rPr>
              <a:t> </a:t>
            </a:r>
            <a:r>
              <a:rPr lang="it-IT" kern="1200" smtClean="0"/>
              <a:t>come</a:t>
            </a:r>
            <a:r>
              <a:rPr lang="it-IT" kern="1200" smtClean="0">
                <a:latin typeface="Arial Rounded MT Bold" pitchFamily="34" charset="0"/>
              </a:rPr>
              <a:t> </a:t>
            </a:r>
            <a:r>
              <a:rPr lang="it-IT" kern="1200" smtClean="0"/>
              <a:t>le</a:t>
            </a:r>
            <a:r>
              <a:rPr lang="it-IT" kern="1200" smtClean="0">
                <a:latin typeface="Arial Rounded MT Bold" pitchFamily="34" charset="0"/>
              </a:rPr>
              <a:t> </a:t>
            </a:r>
            <a:r>
              <a:rPr lang="it-IT" kern="1200" smtClean="0"/>
              <a:t>scelte</a:t>
            </a:r>
            <a:r>
              <a:rPr lang="it-IT" kern="1200" smtClean="0">
                <a:latin typeface="Arial Rounded MT Bold" pitchFamily="34" charset="0"/>
              </a:rPr>
              <a:t> </a:t>
            </a:r>
            <a:r>
              <a:rPr lang="it-IT" kern="1200" smtClean="0"/>
              <a:t>dei</a:t>
            </a:r>
            <a:r>
              <a:rPr lang="it-IT" kern="1200" smtClean="0">
                <a:latin typeface="Arial Rounded MT Bold" pitchFamily="34" charset="0"/>
              </a:rPr>
              <a:t> </a:t>
            </a:r>
            <a:r>
              <a:rPr lang="it-IT" kern="1200" smtClean="0"/>
              <a:t>materiali</a:t>
            </a:r>
            <a:r>
              <a:rPr lang="it-IT" kern="1200" smtClean="0">
                <a:latin typeface="Arial Rounded MT Bold" pitchFamily="34" charset="0"/>
              </a:rPr>
              <a:t> </a:t>
            </a:r>
            <a:r>
              <a:rPr lang="it-IT" kern="1200" smtClean="0"/>
              <a:t>e</a:t>
            </a:r>
            <a:r>
              <a:rPr lang="it-IT" kern="1200" smtClean="0">
                <a:latin typeface="Arial Rounded MT Bold" pitchFamily="34" charset="0"/>
              </a:rPr>
              <a:t> </a:t>
            </a:r>
            <a:r>
              <a:rPr lang="it-IT" kern="1200" smtClean="0"/>
              <a:t>i</a:t>
            </a:r>
            <a:r>
              <a:rPr lang="it-IT" kern="1200" smtClean="0">
                <a:latin typeface="Arial Rounded MT Bold" pitchFamily="34" charset="0"/>
              </a:rPr>
              <a:t> </a:t>
            </a:r>
            <a:r>
              <a:rPr lang="it-IT" kern="1200" smtClean="0"/>
              <a:t>processi</a:t>
            </a:r>
            <a:r>
              <a:rPr lang="it-IT" kern="1200" smtClean="0">
                <a:latin typeface="Arial Rounded MT Bold" pitchFamily="34" charset="0"/>
              </a:rPr>
              <a:t> </a:t>
            </a:r>
            <a:r>
              <a:rPr lang="it-IT" kern="1200" smtClean="0"/>
              <a:t>di</a:t>
            </a:r>
            <a:r>
              <a:rPr lang="it-IT" kern="1200" smtClean="0">
                <a:latin typeface="Arial Rounded MT Bold" pitchFamily="34" charset="0"/>
              </a:rPr>
              <a:t> </a:t>
            </a:r>
            <a:r>
              <a:rPr lang="it-IT" kern="1200" smtClean="0"/>
              <a:t>produzione</a:t>
            </a:r>
            <a:r>
              <a:rPr lang="it-IT" kern="1200" smtClean="0">
                <a:latin typeface="Arial Rounded MT Bold" pitchFamily="34" charset="0"/>
              </a:rPr>
              <a:t> </a:t>
            </a:r>
            <a:r>
              <a:rPr lang="it-IT" kern="1200" smtClean="0"/>
              <a:t>possono</a:t>
            </a:r>
            <a:r>
              <a:rPr lang="it-IT" kern="1200" smtClean="0">
                <a:latin typeface="Arial Rounded MT Bold" pitchFamily="34" charset="0"/>
              </a:rPr>
              <a:t> </a:t>
            </a:r>
            <a:r>
              <a:rPr lang="it-IT" kern="1200" smtClean="0"/>
              <a:t>influire</a:t>
            </a:r>
            <a:r>
              <a:rPr lang="it-IT" kern="1200" smtClean="0">
                <a:latin typeface="Arial Rounded MT Bold" pitchFamily="34" charset="0"/>
              </a:rPr>
              <a:t> </a:t>
            </a:r>
            <a:r>
              <a:rPr lang="it-IT" kern="1200" smtClean="0"/>
              <a:t>sull'ambiente.</a:t>
            </a:r>
            <a:r>
              <a:rPr lang="en-US" smtClean="0">
                <a:latin typeface="Arial" charset="0"/>
                <a:cs typeface="Arial" charset="0"/>
              </a:rPr>
              <a:t> </a:t>
            </a:r>
            <a:endParaRPr lang="en-US" dirty="0" smtClean="0">
              <a:latin typeface="Arial" charset="0"/>
              <a:cs typeface="Arial" charset="0"/>
            </a:endParaRPr>
          </a:p>
          <a:p>
            <a:pPr>
              <a:defRPr/>
            </a:pPr>
            <a:r>
              <a:rPr lang="it-IT" sz="2000" b="0" kern="1200" smtClean="0">
                <a:solidFill>
                  <a:srgbClr val="000000"/>
                </a:solidFill>
              </a:rPr>
              <a:t>L'</a:t>
            </a:r>
            <a:r>
              <a:rPr lang="it-IT" sz="2800" kern="1200" smtClean="0">
                <a:solidFill>
                  <a:srgbClr val="006600"/>
                </a:solidFill>
                <a:latin typeface="Arial Rounded MT Bold"/>
              </a:rPr>
              <a:t>istruzione</a:t>
            </a:r>
            <a:r>
              <a:rPr lang="it-IT" kern="1200" smtClean="0">
                <a:latin typeface="Arial Rounded MT Bold" pitchFamily="34" charset="0"/>
              </a:rPr>
              <a:t> </a:t>
            </a:r>
            <a:r>
              <a:rPr lang="it-IT" sz="2800" kern="1200" smtClean="0">
                <a:solidFill>
                  <a:srgbClr val="006600"/>
                </a:solidFill>
                <a:latin typeface="Arial Rounded MT Bold"/>
              </a:rPr>
              <a:t>combina</a:t>
            </a:r>
            <a:r>
              <a:rPr lang="it-IT" kern="1200" smtClean="0">
                <a:latin typeface="Arial Rounded MT Bold" pitchFamily="34" charset="0"/>
              </a:rPr>
              <a:t> </a:t>
            </a:r>
            <a:r>
              <a:rPr lang="it-IT" kern="1200" smtClean="0"/>
              <a:t>la</a:t>
            </a:r>
            <a:r>
              <a:rPr lang="it-IT" kern="1200" smtClean="0">
                <a:latin typeface="Arial Rounded MT Bold" pitchFamily="34" charset="0"/>
              </a:rPr>
              <a:t> </a:t>
            </a:r>
            <a:r>
              <a:rPr lang="it-IT" kern="1200" smtClean="0"/>
              <a:t>progettazione</a:t>
            </a:r>
            <a:r>
              <a:rPr lang="it-IT" kern="1200" smtClean="0">
                <a:latin typeface="Arial Rounded MT Bold" pitchFamily="34" charset="0"/>
              </a:rPr>
              <a:t> </a:t>
            </a:r>
            <a:r>
              <a:rPr lang="it-IT" kern="1200" smtClean="0"/>
              <a:t>e</a:t>
            </a:r>
            <a:r>
              <a:rPr lang="it-IT" kern="1200" smtClean="0">
                <a:latin typeface="Arial Rounded MT Bold" pitchFamily="34" charset="0"/>
              </a:rPr>
              <a:t> </a:t>
            </a:r>
            <a:r>
              <a:rPr lang="it-IT" kern="1200" smtClean="0"/>
              <a:t>la</a:t>
            </a:r>
            <a:r>
              <a:rPr lang="it-IT" kern="1200" smtClean="0">
                <a:latin typeface="Arial Rounded MT Bold" pitchFamily="34" charset="0"/>
              </a:rPr>
              <a:t> </a:t>
            </a:r>
            <a:r>
              <a:rPr lang="it-IT" kern="1200" smtClean="0"/>
              <a:t>tecnologia</a:t>
            </a:r>
            <a:r>
              <a:rPr lang="it-IT" kern="1200" smtClean="0">
                <a:latin typeface="Arial Rounded MT Bold" pitchFamily="34" charset="0"/>
              </a:rPr>
              <a:t> </a:t>
            </a:r>
            <a:r>
              <a:rPr lang="it-IT" kern="1200" smtClean="0"/>
              <a:t>con</a:t>
            </a:r>
            <a:r>
              <a:rPr lang="it-IT" kern="1200" smtClean="0">
                <a:latin typeface="Arial Rounded MT Bold" pitchFamily="34" charset="0"/>
              </a:rPr>
              <a:t> </a:t>
            </a:r>
            <a:r>
              <a:rPr lang="it-IT" kern="1200" smtClean="0"/>
              <a:t>le</a:t>
            </a:r>
            <a:r>
              <a:rPr lang="it-IT" kern="1200" smtClean="0">
                <a:latin typeface="Arial Rounded MT Bold" pitchFamily="34" charset="0"/>
              </a:rPr>
              <a:t> </a:t>
            </a:r>
            <a:r>
              <a:rPr lang="it-IT" kern="1200" smtClean="0"/>
              <a:t>condizioni</a:t>
            </a:r>
            <a:r>
              <a:rPr lang="it-IT" kern="1200" smtClean="0">
                <a:latin typeface="Arial Rounded MT Bold" pitchFamily="34" charset="0"/>
              </a:rPr>
              <a:t> </a:t>
            </a:r>
            <a:r>
              <a:rPr lang="it-IT" kern="1200" smtClean="0"/>
              <a:t>sociali,</a:t>
            </a:r>
            <a:r>
              <a:rPr lang="it-IT" kern="1200" smtClean="0">
                <a:latin typeface="Arial Rounded MT Bold" pitchFamily="34" charset="0"/>
              </a:rPr>
              <a:t> </a:t>
            </a:r>
            <a:r>
              <a:rPr lang="it-IT" kern="1200" smtClean="0"/>
              <a:t>ambientali</a:t>
            </a:r>
            <a:r>
              <a:rPr lang="it-IT" kern="1200" smtClean="0">
                <a:latin typeface="Arial Rounded MT Bold" pitchFamily="34" charset="0"/>
              </a:rPr>
              <a:t> </a:t>
            </a:r>
            <a:r>
              <a:rPr lang="it-IT" kern="1200" smtClean="0"/>
              <a:t>ed</a:t>
            </a:r>
            <a:r>
              <a:rPr lang="it-IT" kern="1200" smtClean="0">
                <a:latin typeface="Arial Rounded MT Bold" pitchFamily="34" charset="0"/>
              </a:rPr>
              <a:t> </a:t>
            </a:r>
            <a:r>
              <a:rPr lang="it-IT" kern="1200" smtClean="0"/>
              <a:t>economiche</a:t>
            </a:r>
            <a:endParaRPr lang="en-US" dirty="0" smtClean="0">
              <a:cs typeface="Arial" charset="0"/>
            </a:endParaRP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Grazie</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Valutazione del ciclo di vita - LCA</a:t>
            </a:r>
            <a:endParaRPr lang="en-US" sz="2500" dirty="0"/>
          </a:p>
        </p:txBody>
      </p:sp>
      <p:sp>
        <p:nvSpPr>
          <p:cNvPr id="3" name="Content Placeholder 2"/>
          <p:cNvSpPr>
            <a:spLocks noGrp="1"/>
          </p:cNvSpPr>
          <p:nvPr>
            <p:ph idx="1"/>
          </p:nvPr>
        </p:nvSpPr>
        <p:spPr>
          <a:xfrm>
            <a:off x="609600" y="1219200"/>
            <a:ext cx="4493572" cy="4525963"/>
          </a:xfrm>
        </p:spPr>
        <p:txBody>
          <a:bodyPr>
            <a:normAutofit/>
          </a:bodyPr>
          <a:lstStyle/>
          <a:p>
            <a:r>
              <a:rPr lang="it-IT" dirty="0" smtClean="0"/>
              <a:t>Metodo per valutare quantitativamente l'</a:t>
            </a:r>
            <a:r>
              <a:rPr lang="it-IT" sz="2800" dirty="0" smtClean="0">
                <a:solidFill>
                  <a:srgbClr val="578617"/>
                </a:solidFill>
              </a:rPr>
              <a:t>impatto ambientale</a:t>
            </a:r>
            <a:r>
              <a:rPr lang="it-IT" sz="2800" dirty="0" smtClean="0"/>
              <a:t> </a:t>
            </a:r>
            <a:r>
              <a:rPr lang="it-IT" dirty="0" smtClean="0"/>
              <a:t>di un prodotto lungo l'intero ciclo di vita, dall'approvvigionamento delle materie prime fino alla produzione, alla distribuzione, all'uso, allo smaltimento e al riciclaggio di tale prodotto.</a:t>
            </a:r>
            <a:endParaRPr lang="en-US" dirty="0"/>
          </a:p>
        </p:txBody>
      </p:sp>
      <p:pic>
        <p:nvPicPr>
          <p:cNvPr id="5" name="Picture 4" descr="lca_SW_logo_r02.jpg"/>
          <p:cNvPicPr>
            <a:picLocks noChangeAspect="1"/>
          </p:cNvPicPr>
          <p:nvPr/>
        </p:nvPicPr>
        <p:blipFill>
          <a:blip r:embed="rId3" cstate="print"/>
          <a:srcRect l="2123"/>
          <a:stretch>
            <a:fillRect/>
          </a:stretch>
        </p:blipFill>
        <p:spPr>
          <a:xfrm>
            <a:off x="5173610" y="1295400"/>
            <a:ext cx="3970390" cy="37030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LCA - Valutazione del ciclo di vita</a:t>
            </a:r>
            <a:endParaRPr lang="en-US" sz="2500" dirty="0"/>
          </a:p>
        </p:txBody>
      </p:sp>
      <p:sp>
        <p:nvSpPr>
          <p:cNvPr id="3" name="Content Placeholder 2"/>
          <p:cNvSpPr>
            <a:spLocks noGrp="1"/>
          </p:cNvSpPr>
          <p:nvPr>
            <p:ph idx="1"/>
          </p:nvPr>
        </p:nvSpPr>
        <p:spPr>
          <a:xfrm>
            <a:off x="381000" y="914400"/>
            <a:ext cx="8536628" cy="5486400"/>
          </a:xfrm>
        </p:spPr>
        <p:txBody>
          <a:bodyPr numCol="1">
            <a:normAutofit fontScale="70000" lnSpcReduction="20000"/>
          </a:bodyPr>
          <a:lstStyle/>
          <a:p>
            <a:r>
              <a:rPr lang="en-US" sz="2500" dirty="0" err="1" smtClean="0"/>
              <a:t>Estrazione</a:t>
            </a:r>
            <a:r>
              <a:rPr lang="en-US" sz="2500" dirty="0" smtClean="0"/>
              <a:t> </a:t>
            </a:r>
            <a:r>
              <a:rPr lang="en-US" sz="2500" dirty="0" err="1" smtClean="0"/>
              <a:t>delle</a:t>
            </a:r>
            <a:r>
              <a:rPr lang="en-US" sz="2500" dirty="0" smtClean="0"/>
              <a:t> </a:t>
            </a:r>
            <a:r>
              <a:rPr lang="en-US" sz="2500" dirty="0" err="1" smtClean="0"/>
              <a:t>materie</a:t>
            </a:r>
            <a:r>
              <a:rPr lang="en-US" sz="2500" dirty="0" smtClean="0"/>
              <a:t> prime</a:t>
            </a:r>
          </a:p>
          <a:p>
            <a:pPr lvl="1"/>
            <a:r>
              <a:rPr lang="it-IT" sz="2100" dirty="0" smtClean="0"/>
              <a:t>Semina, coltivazione e raccolta dei frutti di alberi</a:t>
            </a:r>
            <a:endParaRPr lang="en-US" sz="2100" dirty="0" smtClean="0"/>
          </a:p>
          <a:p>
            <a:pPr lvl="1"/>
            <a:r>
              <a:rPr lang="it-IT" sz="2100" dirty="0" smtClean="0"/>
              <a:t>Estrazione di minerali grezzi (ad esempio, bauxite)</a:t>
            </a:r>
            <a:endParaRPr lang="en-US" sz="2100" dirty="0" smtClean="0"/>
          </a:p>
          <a:p>
            <a:pPr lvl="1"/>
            <a:r>
              <a:rPr lang="it-IT" sz="2100" dirty="0" smtClean="0"/>
              <a:t>Perforazione ed estrazione di petrolio</a:t>
            </a:r>
            <a:endParaRPr lang="en-US" sz="2100" dirty="0" smtClean="0"/>
          </a:p>
          <a:p>
            <a:r>
              <a:rPr lang="it-IT" sz="2500" dirty="0" smtClean="0"/>
              <a:t>Trasformazione dei materiali </a:t>
            </a:r>
            <a:r>
              <a:rPr lang="it-IT" sz="2100" dirty="0" smtClean="0"/>
              <a:t>- </a:t>
            </a:r>
            <a:r>
              <a:rPr lang="it-IT" sz="2100" b="0" dirty="0" smtClean="0"/>
              <a:t>La</a:t>
            </a:r>
            <a:r>
              <a:rPr lang="it-IT" sz="2100" dirty="0" smtClean="0"/>
              <a:t> </a:t>
            </a:r>
            <a:r>
              <a:rPr lang="it-IT" sz="2100" b="0" dirty="0" smtClean="0"/>
              <a:t>trasformazione</a:t>
            </a:r>
            <a:r>
              <a:rPr lang="it-IT" sz="2100" dirty="0" smtClean="0"/>
              <a:t> </a:t>
            </a:r>
            <a:r>
              <a:rPr lang="it-IT" sz="2100" b="0" dirty="0" smtClean="0"/>
              <a:t>dei</a:t>
            </a:r>
            <a:r>
              <a:rPr lang="it-IT" sz="2100" dirty="0" smtClean="0"/>
              <a:t> </a:t>
            </a:r>
            <a:r>
              <a:rPr lang="it-IT" sz="2100" b="0" dirty="0" smtClean="0"/>
              <a:t>materiali</a:t>
            </a:r>
            <a:r>
              <a:rPr lang="it-IT" sz="2100" dirty="0" smtClean="0"/>
              <a:t> </a:t>
            </a:r>
            <a:r>
              <a:rPr lang="it-IT" sz="2100" b="0" dirty="0" smtClean="0"/>
              <a:t>grezzi</a:t>
            </a:r>
            <a:r>
              <a:rPr lang="it-IT" sz="2100" dirty="0" smtClean="0"/>
              <a:t> </a:t>
            </a:r>
            <a:r>
              <a:rPr lang="it-IT" sz="2100" b="0" dirty="0" smtClean="0"/>
              <a:t>in</a:t>
            </a:r>
            <a:r>
              <a:rPr lang="it-IT" sz="2100" dirty="0" smtClean="0"/>
              <a:t> </a:t>
            </a:r>
            <a:r>
              <a:rPr lang="it-IT" sz="2100" b="0" dirty="0" smtClean="0"/>
              <a:t>materiali</a:t>
            </a:r>
            <a:r>
              <a:rPr lang="it-IT" sz="2100" dirty="0" smtClean="0"/>
              <a:t> </a:t>
            </a:r>
            <a:r>
              <a:rPr lang="it-IT" sz="2100" b="0" dirty="0" smtClean="0"/>
              <a:t>ingegneristici</a:t>
            </a:r>
            <a:endParaRPr lang="en-US" sz="2100" b="0" dirty="0" smtClean="0"/>
          </a:p>
          <a:p>
            <a:pPr lvl="1"/>
            <a:r>
              <a:rPr lang="en-US" sz="2100" dirty="0" err="1" smtClean="0"/>
              <a:t>Petrolio</a:t>
            </a:r>
            <a:r>
              <a:rPr lang="en-US" sz="2100" dirty="0" smtClean="0"/>
              <a:t> in </a:t>
            </a:r>
            <a:r>
              <a:rPr lang="en-US" sz="2100" dirty="0" err="1" smtClean="0"/>
              <a:t>plastica</a:t>
            </a:r>
            <a:endParaRPr lang="en-US" sz="2100" dirty="0" smtClean="0"/>
          </a:p>
          <a:p>
            <a:pPr lvl="1"/>
            <a:r>
              <a:rPr lang="en-US" sz="2100" dirty="0" smtClean="0"/>
              <a:t>Ferro in </a:t>
            </a:r>
            <a:r>
              <a:rPr lang="en-US" sz="2100" dirty="0" err="1" smtClean="0"/>
              <a:t>acciaio</a:t>
            </a:r>
            <a:endParaRPr lang="en-US" sz="2100" dirty="0" smtClean="0"/>
          </a:p>
          <a:p>
            <a:pPr lvl="1"/>
            <a:r>
              <a:rPr lang="en-US" sz="2100" dirty="0" smtClean="0"/>
              <a:t>Bauxite in </a:t>
            </a:r>
            <a:r>
              <a:rPr lang="en-US" sz="2100" dirty="0" err="1" smtClean="0"/>
              <a:t>alluminio</a:t>
            </a:r>
            <a:endParaRPr lang="en-US" sz="2100" dirty="0" smtClean="0"/>
          </a:p>
          <a:p>
            <a:r>
              <a:rPr lang="it-IT" sz="2500" dirty="0" smtClean="0"/>
              <a:t>Fabbricazione delle parti </a:t>
            </a:r>
            <a:r>
              <a:rPr lang="it-IT" sz="2100" b="0" dirty="0" smtClean="0"/>
              <a:t>-</a:t>
            </a:r>
            <a:r>
              <a:rPr lang="it-IT" sz="2100" dirty="0" smtClean="0"/>
              <a:t> </a:t>
            </a:r>
            <a:r>
              <a:rPr lang="it-IT" sz="2100" b="0" dirty="0" smtClean="0"/>
              <a:t>lavorazione</a:t>
            </a:r>
            <a:r>
              <a:rPr lang="it-IT" sz="2100" dirty="0" smtClean="0"/>
              <a:t> </a:t>
            </a:r>
            <a:r>
              <a:rPr lang="it-IT" sz="2100" b="0" dirty="0" smtClean="0"/>
              <a:t>del</a:t>
            </a:r>
            <a:r>
              <a:rPr lang="it-IT" sz="2100" dirty="0" smtClean="0"/>
              <a:t> </a:t>
            </a:r>
            <a:r>
              <a:rPr lang="it-IT" sz="2100" b="0" dirty="0" smtClean="0"/>
              <a:t>materiale</a:t>
            </a:r>
            <a:r>
              <a:rPr lang="it-IT" sz="2100" dirty="0" smtClean="0"/>
              <a:t> </a:t>
            </a:r>
            <a:r>
              <a:rPr lang="it-IT" sz="2100" b="0" dirty="0" smtClean="0"/>
              <a:t>per</a:t>
            </a:r>
            <a:r>
              <a:rPr lang="it-IT" sz="2100" dirty="0" smtClean="0"/>
              <a:t> </a:t>
            </a:r>
            <a:r>
              <a:rPr lang="it-IT" sz="2100" b="0" dirty="0" smtClean="0"/>
              <a:t>creare</a:t>
            </a:r>
            <a:r>
              <a:rPr lang="it-IT" sz="2100" dirty="0" smtClean="0"/>
              <a:t> </a:t>
            </a:r>
            <a:r>
              <a:rPr lang="it-IT" sz="2100" b="0" dirty="0" smtClean="0"/>
              <a:t>parti</a:t>
            </a:r>
            <a:r>
              <a:rPr lang="it-IT" sz="2100" dirty="0" smtClean="0"/>
              <a:t> </a:t>
            </a:r>
            <a:r>
              <a:rPr lang="it-IT" sz="2100" b="0" dirty="0" smtClean="0"/>
              <a:t>finite</a:t>
            </a:r>
            <a:endParaRPr lang="en-US" sz="2100" b="0" dirty="0" smtClean="0"/>
          </a:p>
          <a:p>
            <a:pPr lvl="1"/>
            <a:r>
              <a:rPr lang="en-US" sz="2100" dirty="0" err="1" smtClean="0"/>
              <a:t>Stampaggio</a:t>
            </a:r>
            <a:r>
              <a:rPr lang="en-US" sz="2100" dirty="0" smtClean="0"/>
              <a:t> a </a:t>
            </a:r>
            <a:r>
              <a:rPr lang="en-US" sz="2100" dirty="0" err="1" smtClean="0"/>
              <a:t>iniezione</a:t>
            </a:r>
            <a:endParaRPr lang="en-US" sz="2100" dirty="0" smtClean="0"/>
          </a:p>
          <a:p>
            <a:pPr lvl="1"/>
            <a:r>
              <a:rPr lang="en-US" sz="2100" dirty="0" err="1" smtClean="0"/>
              <a:t>Fresatura</a:t>
            </a:r>
            <a:r>
              <a:rPr lang="en-US" sz="2100" dirty="0" smtClean="0"/>
              <a:t> e </a:t>
            </a:r>
            <a:r>
              <a:rPr lang="en-US" sz="2100" dirty="0" err="1" smtClean="0"/>
              <a:t>tornitura</a:t>
            </a:r>
            <a:endParaRPr lang="en-US" sz="2100" dirty="0" smtClean="0"/>
          </a:p>
          <a:p>
            <a:pPr lvl="1"/>
            <a:r>
              <a:rPr lang="en-US" sz="2100" dirty="0" err="1" smtClean="0"/>
              <a:t>Fusione</a:t>
            </a:r>
            <a:endParaRPr lang="en-US" sz="2100" dirty="0" smtClean="0"/>
          </a:p>
          <a:p>
            <a:pPr lvl="1"/>
            <a:r>
              <a:rPr lang="en-US" sz="2100" dirty="0" err="1" smtClean="0"/>
              <a:t>Stampaggio</a:t>
            </a:r>
            <a:endParaRPr lang="en-US" sz="2100" dirty="0" smtClean="0"/>
          </a:p>
          <a:p>
            <a:r>
              <a:rPr lang="it-IT" sz="2500" dirty="0" smtClean="0"/>
              <a:t>Assemblaggio </a:t>
            </a:r>
            <a:r>
              <a:rPr lang="it-IT" sz="2100" b="0" dirty="0" smtClean="0"/>
              <a:t>–</a:t>
            </a:r>
            <a:r>
              <a:rPr lang="it-IT" sz="2100" dirty="0" smtClean="0"/>
              <a:t> </a:t>
            </a:r>
            <a:r>
              <a:rPr lang="it-IT" sz="2100" b="0" dirty="0" smtClean="0"/>
              <a:t>Assemblaggio</a:t>
            </a:r>
            <a:r>
              <a:rPr lang="it-IT" sz="2100" dirty="0" smtClean="0"/>
              <a:t> </a:t>
            </a:r>
            <a:r>
              <a:rPr lang="it-IT" sz="2100" b="0" dirty="0" smtClean="0"/>
              <a:t>di</a:t>
            </a:r>
            <a:r>
              <a:rPr lang="it-IT" sz="2100" dirty="0" smtClean="0"/>
              <a:t> </a:t>
            </a:r>
            <a:r>
              <a:rPr lang="it-IT" sz="2100" b="0" dirty="0" smtClean="0"/>
              <a:t>tutte</a:t>
            </a:r>
            <a:r>
              <a:rPr lang="it-IT" sz="2100" dirty="0" smtClean="0"/>
              <a:t> </a:t>
            </a:r>
            <a:r>
              <a:rPr lang="it-IT" sz="2100" b="0" dirty="0" smtClean="0"/>
              <a:t>le</a:t>
            </a:r>
            <a:r>
              <a:rPr lang="it-IT" sz="2100" dirty="0" smtClean="0"/>
              <a:t> </a:t>
            </a:r>
            <a:r>
              <a:rPr lang="it-IT" sz="2100" b="0" dirty="0" smtClean="0"/>
              <a:t>parti</a:t>
            </a:r>
            <a:r>
              <a:rPr lang="it-IT" sz="2100" dirty="0" smtClean="0"/>
              <a:t> </a:t>
            </a:r>
            <a:r>
              <a:rPr lang="it-IT" sz="2100" b="0" dirty="0" smtClean="0"/>
              <a:t>finite</a:t>
            </a:r>
            <a:r>
              <a:rPr lang="it-IT" sz="2100" dirty="0" smtClean="0"/>
              <a:t> </a:t>
            </a:r>
            <a:r>
              <a:rPr lang="it-IT" sz="2100" b="0" dirty="0" smtClean="0"/>
              <a:t>per</a:t>
            </a:r>
            <a:r>
              <a:rPr lang="it-IT" sz="2100" dirty="0" smtClean="0"/>
              <a:t> </a:t>
            </a:r>
            <a:r>
              <a:rPr lang="it-IT" sz="2100" b="0" dirty="0" smtClean="0"/>
              <a:t>creare</a:t>
            </a:r>
            <a:r>
              <a:rPr lang="it-IT" sz="2100" dirty="0" smtClean="0"/>
              <a:t> </a:t>
            </a:r>
            <a:r>
              <a:rPr lang="it-IT" sz="2100" b="0" dirty="0" smtClean="0"/>
              <a:t>il</a:t>
            </a:r>
            <a:r>
              <a:rPr lang="it-IT" sz="2100" dirty="0" smtClean="0"/>
              <a:t> </a:t>
            </a:r>
            <a:r>
              <a:rPr lang="it-IT" sz="2100" b="0" dirty="0" smtClean="0"/>
              <a:t>prodotto</a:t>
            </a:r>
            <a:r>
              <a:rPr lang="it-IT" sz="2100" dirty="0" smtClean="0"/>
              <a:t> </a:t>
            </a:r>
            <a:r>
              <a:rPr lang="it-IT" sz="2100" b="0" dirty="0" smtClean="0"/>
              <a:t>finale</a:t>
            </a:r>
            <a:endParaRPr lang="en-US" sz="2100" b="0" dirty="0" smtClean="0"/>
          </a:p>
          <a:p>
            <a:r>
              <a:rPr lang="it-IT" sz="2500" dirty="0" smtClean="0"/>
              <a:t>Utilizzo del prodotto </a:t>
            </a:r>
            <a:r>
              <a:rPr lang="it-IT" sz="2100" b="0" dirty="0" smtClean="0"/>
              <a:t>–</a:t>
            </a:r>
            <a:r>
              <a:rPr lang="it-IT" sz="2100" dirty="0" smtClean="0"/>
              <a:t> </a:t>
            </a:r>
            <a:r>
              <a:rPr lang="it-IT" sz="2100" b="0" dirty="0" smtClean="0"/>
              <a:t>L'utente</a:t>
            </a:r>
            <a:r>
              <a:rPr lang="it-IT" sz="2100" dirty="0" smtClean="0"/>
              <a:t> </a:t>
            </a:r>
            <a:r>
              <a:rPr lang="it-IT" sz="2100" b="0" dirty="0" smtClean="0"/>
              <a:t>finale</a:t>
            </a:r>
            <a:r>
              <a:rPr lang="it-IT" sz="2100" dirty="0" smtClean="0"/>
              <a:t> </a:t>
            </a:r>
            <a:r>
              <a:rPr lang="it-IT" sz="2100" b="0" dirty="0" smtClean="0"/>
              <a:t>utilizza</a:t>
            </a:r>
            <a:r>
              <a:rPr lang="it-IT" sz="2100" dirty="0" smtClean="0"/>
              <a:t> </a:t>
            </a:r>
            <a:r>
              <a:rPr lang="it-IT" sz="2100" b="0" dirty="0" smtClean="0"/>
              <a:t>il</a:t>
            </a:r>
            <a:r>
              <a:rPr lang="it-IT" sz="2100" dirty="0" smtClean="0"/>
              <a:t> </a:t>
            </a:r>
            <a:r>
              <a:rPr lang="it-IT" sz="2100" b="0" dirty="0" smtClean="0"/>
              <a:t>prodotto</a:t>
            </a:r>
            <a:r>
              <a:rPr lang="it-IT" sz="2100" dirty="0" smtClean="0"/>
              <a:t> </a:t>
            </a:r>
            <a:r>
              <a:rPr lang="it-IT" sz="2100" b="0" dirty="0" smtClean="0"/>
              <a:t>per</a:t>
            </a:r>
            <a:r>
              <a:rPr lang="it-IT" sz="2100" dirty="0" smtClean="0"/>
              <a:t> </a:t>
            </a:r>
            <a:r>
              <a:rPr lang="it-IT" sz="2100" b="0" dirty="0" smtClean="0"/>
              <a:t>la</a:t>
            </a:r>
            <a:r>
              <a:rPr lang="it-IT" sz="2100" dirty="0" smtClean="0"/>
              <a:t> </a:t>
            </a:r>
            <a:r>
              <a:rPr lang="it-IT" sz="2100" b="0" dirty="0" smtClean="0"/>
              <a:t>durata</a:t>
            </a:r>
            <a:r>
              <a:rPr lang="it-IT" sz="2100" dirty="0" smtClean="0"/>
              <a:t> </a:t>
            </a:r>
            <a:r>
              <a:rPr lang="it-IT" sz="2100" b="0" dirty="0" smtClean="0"/>
              <a:t>prevista</a:t>
            </a:r>
            <a:r>
              <a:rPr lang="it-IT" sz="2100" dirty="0" smtClean="0"/>
              <a:t> </a:t>
            </a:r>
            <a:r>
              <a:rPr lang="it-IT" sz="2100" b="0" dirty="0" smtClean="0"/>
              <a:t>per</a:t>
            </a:r>
            <a:r>
              <a:rPr lang="it-IT" sz="2100" dirty="0" smtClean="0"/>
              <a:t> </a:t>
            </a:r>
            <a:r>
              <a:rPr lang="it-IT" sz="2100" b="0" dirty="0" smtClean="0"/>
              <a:t>il</a:t>
            </a:r>
            <a:r>
              <a:rPr lang="it-IT" sz="2100" dirty="0" smtClean="0"/>
              <a:t> </a:t>
            </a:r>
            <a:r>
              <a:rPr lang="it-IT" sz="2100" b="0" dirty="0" smtClean="0"/>
              <a:t>prodotto</a:t>
            </a:r>
            <a:endParaRPr lang="en-US" sz="2100" b="0" dirty="0" smtClean="0"/>
          </a:p>
          <a:p>
            <a:r>
              <a:rPr lang="it-IT" sz="2500" dirty="0" smtClean="0"/>
              <a:t>Fine vita </a:t>
            </a:r>
            <a:r>
              <a:rPr lang="it-IT" sz="2100" b="0" dirty="0" smtClean="0"/>
              <a:t>–</a:t>
            </a:r>
            <a:r>
              <a:rPr lang="it-IT" sz="2100" dirty="0" smtClean="0"/>
              <a:t> </a:t>
            </a:r>
            <a:r>
              <a:rPr lang="it-IT" sz="2100" b="0" dirty="0" smtClean="0"/>
              <a:t>Modalità</a:t>
            </a:r>
            <a:r>
              <a:rPr lang="it-IT" sz="2100" dirty="0" smtClean="0"/>
              <a:t> </a:t>
            </a:r>
            <a:r>
              <a:rPr lang="it-IT" sz="2100" b="0" dirty="0" smtClean="0"/>
              <a:t>di</a:t>
            </a:r>
            <a:r>
              <a:rPr lang="it-IT" sz="2100" dirty="0" smtClean="0"/>
              <a:t> </a:t>
            </a:r>
            <a:r>
              <a:rPr lang="it-IT" sz="2100" b="0" dirty="0" smtClean="0"/>
              <a:t>smaltimento</a:t>
            </a:r>
            <a:r>
              <a:rPr lang="it-IT" sz="2100" dirty="0" smtClean="0"/>
              <a:t> </a:t>
            </a:r>
            <a:r>
              <a:rPr lang="it-IT" sz="2100" b="0" dirty="0" smtClean="0"/>
              <a:t>del</a:t>
            </a:r>
            <a:r>
              <a:rPr lang="it-IT" sz="2100" dirty="0" smtClean="0"/>
              <a:t> </a:t>
            </a:r>
            <a:r>
              <a:rPr lang="it-IT" sz="2100" b="0" dirty="0" smtClean="0"/>
              <a:t>prodotto</a:t>
            </a:r>
            <a:r>
              <a:rPr lang="it-IT" sz="2100" dirty="0" smtClean="0"/>
              <a:t> </a:t>
            </a:r>
            <a:r>
              <a:rPr lang="it-IT" sz="2100" b="0" dirty="0" smtClean="0"/>
              <a:t>una</a:t>
            </a:r>
            <a:r>
              <a:rPr lang="it-IT" sz="2100" dirty="0" smtClean="0"/>
              <a:t> </a:t>
            </a:r>
            <a:r>
              <a:rPr lang="it-IT" sz="2100" b="0" dirty="0" smtClean="0"/>
              <a:t>volta</a:t>
            </a:r>
            <a:r>
              <a:rPr lang="it-IT" sz="2100" dirty="0" smtClean="0"/>
              <a:t> </a:t>
            </a:r>
            <a:r>
              <a:rPr lang="it-IT" sz="2100" b="0" dirty="0" smtClean="0"/>
              <a:t>raggiunta</a:t>
            </a:r>
            <a:r>
              <a:rPr lang="it-IT" sz="2100" dirty="0" smtClean="0"/>
              <a:t> </a:t>
            </a:r>
            <a:r>
              <a:rPr lang="it-IT" sz="2100" b="0" dirty="0" smtClean="0"/>
              <a:t>la</a:t>
            </a:r>
            <a:r>
              <a:rPr lang="it-IT" sz="2100" dirty="0" smtClean="0"/>
              <a:t> </a:t>
            </a:r>
            <a:r>
              <a:rPr lang="it-IT" sz="2100" b="0" dirty="0" smtClean="0"/>
              <a:t>fine</a:t>
            </a:r>
            <a:r>
              <a:rPr lang="it-IT" sz="2100" dirty="0" smtClean="0"/>
              <a:t> </a:t>
            </a:r>
            <a:r>
              <a:rPr lang="it-IT" sz="2100" b="0" dirty="0" smtClean="0"/>
              <a:t>della</a:t>
            </a:r>
            <a:r>
              <a:rPr lang="it-IT" sz="2100" dirty="0" smtClean="0"/>
              <a:t> </a:t>
            </a:r>
            <a:r>
              <a:rPr lang="it-IT" sz="2100" b="0" dirty="0" smtClean="0"/>
              <a:t>relativa</a:t>
            </a:r>
            <a:r>
              <a:rPr lang="it-IT" sz="2100" dirty="0" smtClean="0"/>
              <a:t> </a:t>
            </a:r>
            <a:r>
              <a:rPr lang="it-IT" sz="2100" b="0" dirty="0" smtClean="0"/>
              <a:t>vita</a:t>
            </a:r>
            <a:r>
              <a:rPr lang="it-IT" sz="2100" dirty="0" smtClean="0"/>
              <a:t> </a:t>
            </a:r>
            <a:r>
              <a:rPr lang="it-IT" sz="2100" b="0" dirty="0" smtClean="0"/>
              <a:t>utile</a:t>
            </a:r>
            <a:endParaRPr lang="en-US" sz="2100" b="0" dirty="0" smtClean="0"/>
          </a:p>
          <a:p>
            <a:pPr lvl="1"/>
            <a:r>
              <a:rPr lang="en-US" sz="2100" dirty="0" err="1" smtClean="0"/>
              <a:t>Discarica</a:t>
            </a:r>
            <a:endParaRPr lang="en-US" sz="2100" dirty="0" smtClean="0"/>
          </a:p>
          <a:p>
            <a:pPr lvl="1"/>
            <a:r>
              <a:rPr lang="en-US" sz="2100" dirty="0" err="1" smtClean="0"/>
              <a:t>Riciclaggio</a:t>
            </a:r>
            <a:endParaRPr lang="en-US" sz="2100" dirty="0" smtClean="0"/>
          </a:p>
          <a:p>
            <a:pPr lvl="1"/>
            <a:r>
              <a:rPr lang="en-US" sz="2100" dirty="0" err="1" smtClean="0"/>
              <a:t>Inceneritore</a:t>
            </a:r>
            <a:r>
              <a:rPr lang="en-US" sz="2065" b="0" dirty="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Elementi fondamentali della valutazione del ciclo di vita</a:t>
            </a:r>
            <a:endParaRPr lang="en-US" sz="2500" dirty="0"/>
          </a:p>
        </p:txBody>
      </p:sp>
      <p:sp>
        <p:nvSpPr>
          <p:cNvPr id="3" name="Content Placeholder 2"/>
          <p:cNvSpPr>
            <a:spLocks noGrp="1"/>
          </p:cNvSpPr>
          <p:nvPr>
            <p:ph idx="1"/>
          </p:nvPr>
        </p:nvSpPr>
        <p:spPr/>
        <p:txBody>
          <a:bodyPr/>
          <a:lstStyle/>
          <a:p>
            <a:r>
              <a:rPr lang="it-IT" dirty="0" smtClean="0"/>
              <a:t>Identificazione e quantificazione dei carichi ambientali coinvolti</a:t>
            </a:r>
            <a:endParaRPr lang="en-US" dirty="0" smtClean="0"/>
          </a:p>
          <a:p>
            <a:pPr lvl="1"/>
            <a:r>
              <a:rPr lang="it-IT" dirty="0" smtClean="0"/>
              <a:t> quantità di energia e di materie prime consumate</a:t>
            </a:r>
            <a:endParaRPr lang="en-US" dirty="0" smtClean="0"/>
          </a:p>
          <a:p>
            <a:pPr lvl="1"/>
            <a:r>
              <a:rPr lang="en-US" dirty="0" smtClean="0"/>
              <a:t> </a:t>
            </a:r>
            <a:r>
              <a:rPr lang="en-US" dirty="0" err="1" smtClean="0"/>
              <a:t>emissioni</a:t>
            </a:r>
            <a:r>
              <a:rPr lang="en-US" dirty="0" smtClean="0"/>
              <a:t> e </a:t>
            </a:r>
            <a:r>
              <a:rPr lang="en-US" dirty="0" err="1" smtClean="0"/>
              <a:t>scarti</a:t>
            </a:r>
            <a:r>
              <a:rPr lang="en-US" dirty="0" smtClean="0"/>
              <a:t> </a:t>
            </a:r>
            <a:r>
              <a:rPr lang="en-US" dirty="0" err="1" smtClean="0"/>
              <a:t>generati</a:t>
            </a:r>
            <a:endParaRPr lang="en-US" dirty="0" smtClean="0"/>
          </a:p>
          <a:p>
            <a:r>
              <a:rPr lang="it-IT" dirty="0" smtClean="0"/>
              <a:t>Valutazione dei potenziali </a:t>
            </a:r>
            <a:r>
              <a:rPr lang="it-IT" sz="2800" dirty="0" smtClean="0">
                <a:solidFill>
                  <a:srgbClr val="578617"/>
                </a:solidFill>
              </a:rPr>
              <a:t>impatti ambientali </a:t>
            </a:r>
            <a:r>
              <a:rPr lang="it-IT" dirty="0" smtClean="0"/>
              <a:t>di questi carichi</a:t>
            </a:r>
            <a:r>
              <a:rPr lang="en-US" dirty="0" smtClean="0"/>
              <a:t>  </a:t>
            </a:r>
          </a:p>
          <a:p>
            <a:r>
              <a:rPr lang="it-IT" dirty="0" smtClean="0"/>
              <a:t>Valutazione delle opzioni disponibili per la riduzione degli </a:t>
            </a:r>
            <a:r>
              <a:rPr lang="it-IT" sz="2800" dirty="0" smtClean="0">
                <a:solidFill>
                  <a:srgbClr val="578617"/>
                </a:solidFill>
              </a:rPr>
              <a:t>impatti ambientali</a:t>
            </a:r>
            <a:endParaRPr lang="en-US" sz="2800" dirty="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500" smtClean="0"/>
              <a:t>Fattori di impatto ambientale</a:t>
            </a:r>
            <a:endParaRPr lang="en-US" sz="2500"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054938" y="914400"/>
            <a:ext cx="2427396" cy="400110"/>
          </a:xfrm>
          <a:prstGeom prst="rect">
            <a:avLst/>
          </a:prstGeom>
          <a:noFill/>
        </p:spPr>
        <p:txBody>
          <a:bodyPr wrap="none" rtlCol="0">
            <a:spAutoFit/>
          </a:bodyPr>
          <a:lstStyle/>
          <a:p>
            <a:r>
              <a:rPr lang="en-US" sz="2000" b="1" smtClean="0">
                <a:solidFill>
                  <a:srgbClr val="28288A"/>
                </a:solidFill>
                <a:latin typeface="Calibri"/>
                <a:ea typeface="ＭＳ Ｐゴシック"/>
              </a:rPr>
              <a:t>Impronta</a:t>
            </a:r>
            <a:r>
              <a:rPr lang="en-US" sz="2000" b="1" smtClean="0">
                <a:solidFill>
                  <a:srgbClr val="28288A"/>
                </a:solidFill>
                <a:latin typeface="Calibri"/>
              </a:rPr>
              <a:t> </a:t>
            </a:r>
            <a:r>
              <a:rPr lang="en-US" sz="2000" b="1" smtClean="0">
                <a:solidFill>
                  <a:srgbClr val="28288A"/>
                </a:solidFill>
                <a:latin typeface="Calibri"/>
                <a:ea typeface="ＭＳ Ｐゴシック"/>
              </a:rPr>
              <a:t>di</a:t>
            </a:r>
            <a:r>
              <a:rPr lang="en-US" sz="2000" b="1" smtClean="0">
                <a:solidFill>
                  <a:srgbClr val="28288A"/>
                </a:solidFill>
                <a:latin typeface="Calibri"/>
              </a:rPr>
              <a:t> </a:t>
            </a:r>
            <a:r>
              <a:rPr lang="en-US" sz="2000" b="1" smtClean="0">
                <a:solidFill>
                  <a:srgbClr val="28288A"/>
                </a:solidFill>
                <a:latin typeface="Calibri"/>
                <a:ea typeface="ＭＳ Ｐゴシック"/>
              </a:rPr>
              <a:t>carbonio</a:t>
            </a:r>
            <a:endParaRPr lang="en-US" sz="2000" b="1" dirty="0">
              <a:solidFill>
                <a:srgbClr val="28288A"/>
              </a:solidFill>
              <a:latin typeface="Calibri"/>
              <a:ea typeface="ＭＳ Ｐゴシック"/>
            </a:endParaRPr>
          </a:p>
        </p:txBody>
      </p:sp>
      <p:sp>
        <p:nvSpPr>
          <p:cNvPr id="11" name="TextBox 10"/>
          <p:cNvSpPr txBox="1"/>
          <p:nvPr/>
        </p:nvSpPr>
        <p:spPr>
          <a:xfrm>
            <a:off x="4800600" y="914400"/>
            <a:ext cx="2819400" cy="400110"/>
          </a:xfrm>
          <a:prstGeom prst="rect">
            <a:avLst/>
          </a:prstGeom>
          <a:noFill/>
        </p:spPr>
        <p:txBody>
          <a:bodyPr wrap="square" rtlCol="0">
            <a:spAutoFit/>
          </a:bodyPr>
          <a:lstStyle/>
          <a:p>
            <a:r>
              <a:rPr lang="en-US" sz="2000" b="1" smtClean="0">
                <a:solidFill>
                  <a:srgbClr val="28288A"/>
                </a:solidFill>
                <a:latin typeface="Calibri"/>
                <a:ea typeface="ＭＳ Ｐゴシック"/>
              </a:rPr>
              <a:t>Energia</a:t>
            </a:r>
            <a:r>
              <a:rPr lang="en-US" sz="2000" b="1" smtClean="0">
                <a:solidFill>
                  <a:srgbClr val="28288A"/>
                </a:solidFill>
                <a:latin typeface="Calibri"/>
              </a:rPr>
              <a:t> </a:t>
            </a:r>
            <a:r>
              <a:rPr lang="en-US" sz="2000" b="1" smtClean="0">
                <a:solidFill>
                  <a:srgbClr val="28288A"/>
                </a:solidFill>
                <a:latin typeface="Calibri"/>
                <a:ea typeface="ＭＳ Ｐゴシック"/>
              </a:rPr>
              <a:t>totale</a:t>
            </a:r>
            <a:r>
              <a:rPr lang="en-US" sz="2000" b="1" smtClean="0"/>
              <a:t>  </a:t>
            </a:r>
            <a:endParaRPr lang="en-US" sz="2000" b="1" dirty="0"/>
          </a:p>
        </p:txBody>
      </p:sp>
      <p:sp>
        <p:nvSpPr>
          <p:cNvPr id="12" name="TextBox 11"/>
          <p:cNvSpPr txBox="1"/>
          <p:nvPr/>
        </p:nvSpPr>
        <p:spPr>
          <a:xfrm>
            <a:off x="4747898" y="6096000"/>
            <a:ext cx="1805302" cy="707886"/>
          </a:xfrm>
          <a:prstGeom prst="rect">
            <a:avLst/>
          </a:prstGeom>
          <a:noFill/>
        </p:spPr>
        <p:txBody>
          <a:bodyPr wrap="none" rtlCol="0">
            <a:spAutoFit/>
          </a:bodyPr>
          <a:lstStyle/>
          <a:p>
            <a:pPr algn="ctr"/>
            <a:r>
              <a:rPr lang="en-US" sz="2000" b="1" dirty="0" err="1" smtClean="0">
                <a:solidFill>
                  <a:srgbClr val="28288A"/>
                </a:solidFill>
                <a:latin typeface="Calibri"/>
                <a:ea typeface="ＭＳ Ｐゴシック"/>
              </a:rPr>
              <a:t>Eutrofizzazione</a:t>
            </a:r>
            <a:r>
              <a:rPr lang="en-US" sz="2000" b="1" dirty="0" smtClean="0">
                <a:solidFill>
                  <a:srgbClr val="28288A"/>
                </a:solidFill>
                <a:latin typeface="Calibri"/>
                <a:ea typeface="ＭＳ Ｐゴシック"/>
              </a:rPr>
              <a:t/>
            </a:r>
            <a:br>
              <a:rPr lang="en-US" sz="2000" b="1" dirty="0" smtClean="0">
                <a:solidFill>
                  <a:srgbClr val="28288A"/>
                </a:solidFill>
                <a:latin typeface="Calibri"/>
                <a:ea typeface="ＭＳ Ｐゴシック"/>
              </a:rPr>
            </a:br>
            <a:r>
              <a:rPr lang="en-US" sz="2000" b="1" dirty="0" err="1" smtClean="0">
                <a:solidFill>
                  <a:srgbClr val="28288A"/>
                </a:solidFill>
                <a:latin typeface="Calibri"/>
                <a:ea typeface="ＭＳ Ｐゴシック"/>
              </a:rPr>
              <a:t>delle</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acque</a:t>
            </a:r>
            <a:endParaRPr lang="en-US" sz="2000" b="1" dirty="0">
              <a:solidFill>
                <a:srgbClr val="28288A"/>
              </a:solidFill>
              <a:latin typeface="Calibri"/>
              <a:ea typeface="ＭＳ Ｐゴシック"/>
            </a:endParaRPr>
          </a:p>
        </p:txBody>
      </p:sp>
      <p:sp>
        <p:nvSpPr>
          <p:cNvPr id="13" name="TextBox 12"/>
          <p:cNvSpPr txBox="1"/>
          <p:nvPr/>
        </p:nvSpPr>
        <p:spPr>
          <a:xfrm>
            <a:off x="1981200" y="6096000"/>
            <a:ext cx="2574872" cy="400110"/>
          </a:xfrm>
          <a:prstGeom prst="rect">
            <a:avLst/>
          </a:prstGeom>
          <a:noFill/>
        </p:spPr>
        <p:txBody>
          <a:bodyPr wrap="none" rtlCol="0">
            <a:spAutoFit/>
          </a:bodyPr>
          <a:lstStyle/>
          <a:p>
            <a:r>
              <a:rPr lang="en-US" sz="2000" b="1" dirty="0" err="1" smtClean="0">
                <a:solidFill>
                  <a:srgbClr val="28288A"/>
                </a:solidFill>
                <a:latin typeface="Calibri"/>
                <a:ea typeface="ＭＳ Ｐゴシック"/>
              </a:rPr>
              <a:t>Acidificazione</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dell'aria</a:t>
            </a:r>
            <a:endParaRPr lang="en-US" sz="2000" b="1"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Che cos'è l'impronta di carbonio?</a:t>
            </a:r>
            <a:endParaRPr lang="en-US" sz="2500" dirty="0"/>
          </a:p>
        </p:txBody>
      </p:sp>
      <p:sp>
        <p:nvSpPr>
          <p:cNvPr id="3" name="Content Placeholder 2"/>
          <p:cNvSpPr>
            <a:spLocks noGrp="1"/>
          </p:cNvSpPr>
          <p:nvPr>
            <p:ph idx="1"/>
          </p:nvPr>
        </p:nvSpPr>
        <p:spPr>
          <a:xfrm>
            <a:off x="688028" y="808037"/>
            <a:ext cx="7846372" cy="4525963"/>
          </a:xfrm>
        </p:spPr>
        <p:txBody>
          <a:bodyPr>
            <a:normAutofit/>
          </a:bodyPr>
          <a:lstStyle/>
          <a:p>
            <a:r>
              <a:rPr lang="it-IT" sz="2300" dirty="0" smtClean="0"/>
              <a:t>Il biossido di carbonio CO</a:t>
            </a:r>
            <a:r>
              <a:rPr lang="it-IT" sz="2300" baseline="-25000" dirty="0" smtClean="0"/>
              <a:t>2</a:t>
            </a:r>
            <a:r>
              <a:rPr lang="it-IT" sz="2300" dirty="0" smtClean="0"/>
              <a:t> e altri gas, prodotti dalla combustione di combustibili fossili, si accumulano nell'atmosfera provocando un aumento della temperatura media della terra in chilogrammi (kg).</a:t>
            </a:r>
            <a:r>
              <a:rPr lang="en-US" sz="2300" dirty="0" smtClean="0"/>
              <a:t>  </a:t>
            </a:r>
          </a:p>
          <a:p>
            <a:r>
              <a:rPr lang="it-IT" sz="2300" dirty="0" smtClean="0"/>
              <a:t>L'impronta di carbonio è alla base di un fattore ad impatto più vasto conosciuto come GWP (Global Warming Potential, potenziale di riscaldamento globale).</a:t>
            </a:r>
            <a:r>
              <a:rPr lang="en-US" sz="2300" dirty="0" smtClean="0"/>
              <a:t> </a:t>
            </a:r>
          </a:p>
          <a:p>
            <a:r>
              <a:rPr lang="it-IT" sz="2300" dirty="0" smtClean="0"/>
              <a:t>Il riscaldamento globale è responsabile dello scioglimento di ghiacciai, dell'estinzione delle specie, delle condizioni climatiche più estreme e di altri problemi di tipo ambientale.</a:t>
            </a:r>
            <a:endParaRPr lang="en-US" sz="2300" dirty="0" smtClean="0"/>
          </a:p>
          <a:p>
            <a:pPr>
              <a:buNone/>
            </a:pPr>
            <a:endParaRPr lang="en-US" sz="2300" dirty="0"/>
          </a:p>
        </p:txBody>
      </p:sp>
      <p:pic>
        <p:nvPicPr>
          <p:cNvPr id="4" name="Picture 3"/>
          <p:cNvPicPr>
            <a:picLocks noChangeAspect="1"/>
          </p:cNvPicPr>
          <p:nvPr/>
        </p:nvPicPr>
        <p:blipFill>
          <a:blip r:embed="rId3"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2500" smtClean="0"/>
              <a:t>Che cos'è il consumo energetico totale</a:t>
            </a:r>
            <a:endParaRPr lang="en-US" sz="2500" dirty="0"/>
          </a:p>
        </p:txBody>
      </p:sp>
      <p:sp>
        <p:nvSpPr>
          <p:cNvPr id="3" name="Content Placeholder 2"/>
          <p:cNvSpPr>
            <a:spLocks noGrp="1"/>
          </p:cNvSpPr>
          <p:nvPr>
            <p:ph idx="1"/>
          </p:nvPr>
        </p:nvSpPr>
        <p:spPr>
          <a:xfrm>
            <a:off x="688028" y="1189037"/>
            <a:ext cx="8229600" cy="4525963"/>
          </a:xfrm>
        </p:spPr>
        <p:txBody>
          <a:bodyPr>
            <a:normAutofit fontScale="92500"/>
          </a:bodyPr>
          <a:lstStyle/>
          <a:p>
            <a:r>
              <a:rPr lang="it-IT" smtClean="0"/>
              <a:t>Si tratta della misurazione delle fonti di energia non rinnovabili associate al ciclo di vita della parte, espressa in unità di mega joule (MJ).  L'impatto include:</a:t>
            </a:r>
            <a:endParaRPr lang="en-US" dirty="0" smtClean="0"/>
          </a:p>
          <a:p>
            <a:pPr lvl="1"/>
            <a:r>
              <a:rPr lang="it-IT" smtClean="0"/>
              <a:t>energia di upstream necessaria per ottenere e trasformare questi combustibili</a:t>
            </a:r>
            <a:endParaRPr lang="en-US" dirty="0" smtClean="0"/>
          </a:p>
          <a:p>
            <a:pPr lvl="1"/>
            <a:r>
              <a:rPr lang="it-IT" smtClean="0"/>
              <a:t>energia incorporata dei materiali che verrebbe rilasciata nel caso in cui questi vengano bruciati  </a:t>
            </a:r>
            <a:endParaRPr lang="en-US" dirty="0" smtClean="0"/>
          </a:p>
          <a:p>
            <a:pPr lvl="1"/>
            <a:r>
              <a:rPr lang="it-IT" smtClean="0"/>
              <a:t>elettricità o combustibili utilizzati durante il ciclo di vita del prodotto</a:t>
            </a:r>
            <a:endParaRPr lang="en-US" dirty="0" smtClean="0"/>
          </a:p>
          <a:p>
            <a:pPr lvl="1"/>
            <a:r>
              <a:rPr lang="en-US" smtClean="0"/>
              <a:t>Trasporto</a:t>
            </a:r>
            <a:endParaRPr lang="en-US" dirty="0" smtClean="0"/>
          </a:p>
          <a:p>
            <a:r>
              <a:rPr lang="it-IT" smtClean="0"/>
              <a:t>Sono presi in considerazione anche i rendimenti nella conversione energetica (alimentazione, calore, vapore e così via).</a:t>
            </a:r>
            <a:r>
              <a:rPr lang="en-US" smtClean="0"/>
              <a:t> </a:t>
            </a:r>
            <a:endParaRPr lang="en-US" dirty="0" smtClean="0"/>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Che cos'è l'acidificazione dell'aria?</a:t>
            </a:r>
            <a:endParaRPr lang="en-US" sz="2500" dirty="0"/>
          </a:p>
        </p:txBody>
      </p:sp>
      <p:sp>
        <p:nvSpPr>
          <p:cNvPr id="3" name="Content Placeholder 2"/>
          <p:cNvSpPr>
            <a:spLocks noGrp="1"/>
          </p:cNvSpPr>
          <p:nvPr>
            <p:ph idx="1"/>
          </p:nvPr>
        </p:nvSpPr>
        <p:spPr>
          <a:xfrm>
            <a:off x="688028" y="1265237"/>
            <a:ext cx="8229600" cy="4525963"/>
          </a:xfrm>
        </p:spPr>
        <p:txBody>
          <a:bodyPr/>
          <a:lstStyle/>
          <a:p>
            <a:r>
              <a:rPr lang="it-IT" smtClean="0"/>
              <a:t>Il biossido di zolfo SO</a:t>
            </a:r>
            <a:r>
              <a:rPr lang="it-IT" baseline="-25000" smtClean="0"/>
              <a:t>2</a:t>
            </a:r>
            <a:r>
              <a:rPr lang="it-IT" smtClean="0"/>
              <a:t>, il protossido di azoto NO</a:t>
            </a:r>
            <a:r>
              <a:rPr lang="it-IT" baseline="-25000" smtClean="0"/>
              <a:t>x</a:t>
            </a:r>
            <a:r>
              <a:rPr lang="it-IT" smtClean="0"/>
              <a:t> e altre emissioni acide che si disperdono nell'atmosfera dando origine alla pioggia acida. </a:t>
            </a:r>
            <a:endParaRPr lang="en-US" dirty="0" smtClean="0"/>
          </a:p>
          <a:p>
            <a:r>
              <a:rPr lang="it-IT" smtClean="0"/>
              <a:t>Contamina la terra e l'acqua, rendendole tossiche per le piante e la vita acquatica.  </a:t>
            </a:r>
            <a:endParaRPr lang="en-US" dirty="0" smtClean="0"/>
          </a:p>
          <a:p>
            <a:r>
              <a:rPr lang="it-IT" smtClean="0"/>
              <a:t>Può dissolvere lentamente i materiali degli edifici costruiti dall'uomo come il cemento.  </a:t>
            </a:r>
            <a:endParaRPr lang="en-US" dirty="0" smtClean="0"/>
          </a:p>
          <a:p>
            <a:r>
              <a:rPr lang="it-IT" smtClean="0"/>
              <a:t>Misurata in unità di chilogrammi di biossido di zolfo equivalente (SO</a:t>
            </a:r>
            <a:r>
              <a:rPr lang="it-IT" baseline="-25000" smtClean="0"/>
              <a:t>2</a:t>
            </a:r>
            <a:r>
              <a:rPr lang="it-IT" smtClean="0"/>
              <a:t>e)</a:t>
            </a:r>
            <a:r>
              <a:rPr lang="en-US" smtClean="0"/>
              <a:t>   </a:t>
            </a:r>
            <a:endParaRPr lang="en-US" dirty="0" smtClean="0"/>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87D0CF6F-DAB6-433D-97AD-098CAD9741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6273</TotalTime>
  <Words>1700</Words>
  <Application>Microsoft Office PowerPoint</Application>
  <PresentationFormat>On-screen Show (4:3)</PresentationFormat>
  <Paragraphs>292</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Cos'è la progettazione sostenibile?</vt:lpstr>
      <vt:lpstr>Valutazione del ciclo di vita - LCA</vt:lpstr>
      <vt:lpstr>LCA - Valutazione del ciclo di vita</vt:lpstr>
      <vt:lpstr>Elementi fondamentali della valutazione del ciclo di vita</vt:lpstr>
      <vt:lpstr>Fattori di impatto ambientale</vt:lpstr>
      <vt:lpstr>Che cos'è l'impronta di carbonio?</vt:lpstr>
      <vt:lpstr>Che cos'è il consumo energetico totale</vt:lpstr>
      <vt:lpstr>Che cos'è l'acidificazione dell'aria?</vt:lpstr>
      <vt:lpstr>Che cos'è l'eutrofizzazione delle acque?</vt:lpstr>
      <vt:lpstr>Riferimenti   </vt:lpstr>
      <vt:lpstr>Perché scegliere SolidWorks Sustainability?</vt:lpstr>
      <vt:lpstr>Perché utilizzare SolidWorks Sustainability in classe?</vt:lpstr>
      <vt:lpstr>Metodologia di SolidWorks Sustainability  </vt:lpstr>
      <vt:lpstr>Classe e nome dei materiali di input</vt:lpstr>
      <vt:lpstr>Processo di produzione di input</vt:lpstr>
      <vt:lpstr>Luogo di produzione di input</vt:lpstr>
      <vt:lpstr>Trasporto e regione di utilizzo di input</vt:lpstr>
      <vt:lpstr>SolidWorks calcola l'impatto ambientale</vt:lpstr>
      <vt:lpstr>Funzione di ricerca dei materiali simili in base alle proprietà dei materiali</vt:lpstr>
      <vt:lpstr>Definizione delle proprietà dei materiali. </vt:lpstr>
      <vt:lpstr>SolidWorks Sustainability</vt:lpstr>
      <vt:lpstr>Report di sostenibilità</vt:lpstr>
      <vt:lpstr>Perché utilizzare SolidWorks Sustainability in classe?</vt:lpstr>
      <vt:lpstr>Grazie</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luke.williams</cp:lastModifiedBy>
  <cp:revision>220</cp:revision>
  <dcterms:created xsi:type="dcterms:W3CDTF">2009-09-30T14:32:12Z</dcterms:created>
  <dcterms:modified xsi:type="dcterms:W3CDTF">2010-02-11T19:01:38Z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